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4"/>
  </p:notesMasterIdLst>
  <p:handoutMasterIdLst>
    <p:handoutMasterId r:id="rId45"/>
  </p:handoutMasterIdLst>
  <p:sldIdLst>
    <p:sldId id="256" r:id="rId5"/>
    <p:sldId id="325" r:id="rId6"/>
    <p:sldId id="337" r:id="rId7"/>
    <p:sldId id="342" r:id="rId8"/>
    <p:sldId id="353" r:id="rId9"/>
    <p:sldId id="283" r:id="rId10"/>
    <p:sldId id="344" r:id="rId11"/>
    <p:sldId id="316" r:id="rId12"/>
    <p:sldId id="299" r:id="rId13"/>
    <p:sldId id="343" r:id="rId14"/>
    <p:sldId id="336" r:id="rId15"/>
    <p:sldId id="338" r:id="rId16"/>
    <p:sldId id="354" r:id="rId17"/>
    <p:sldId id="339" r:id="rId18"/>
    <p:sldId id="347" r:id="rId19"/>
    <p:sldId id="351" r:id="rId20"/>
    <p:sldId id="357" r:id="rId21"/>
    <p:sldId id="289" r:id="rId22"/>
    <p:sldId id="340" r:id="rId23"/>
    <p:sldId id="346" r:id="rId24"/>
    <p:sldId id="352" r:id="rId25"/>
    <p:sldId id="297" r:id="rId26"/>
    <p:sldId id="304" r:id="rId27"/>
    <p:sldId id="309" r:id="rId28"/>
    <p:sldId id="311" r:id="rId29"/>
    <p:sldId id="323" r:id="rId30"/>
    <p:sldId id="305" r:id="rId31"/>
    <p:sldId id="317" r:id="rId32"/>
    <p:sldId id="308" r:id="rId33"/>
    <p:sldId id="350" r:id="rId34"/>
    <p:sldId id="345" r:id="rId35"/>
    <p:sldId id="348" r:id="rId36"/>
    <p:sldId id="369" r:id="rId37"/>
    <p:sldId id="372" r:id="rId38"/>
    <p:sldId id="365" r:id="rId39"/>
    <p:sldId id="371" r:id="rId40"/>
    <p:sldId id="367" r:id="rId41"/>
    <p:sldId id="373" r:id="rId42"/>
    <p:sldId id="324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hiddenSlides="1" frameSlides="1"/>
  <p:clrMru>
    <a:srgbClr val="2AABE2"/>
    <a:srgbClr val="1C69CF"/>
    <a:srgbClr val="14466C"/>
    <a:srgbClr val="1CAEED"/>
    <a:srgbClr val="205CA8"/>
    <a:srgbClr val="CCE8B8"/>
    <a:srgbClr val="3891FF"/>
    <a:srgbClr val="CCCCCC"/>
    <a:srgbClr val="133056"/>
    <a:srgbClr val="FB7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0271" autoAdjust="0"/>
  </p:normalViewPr>
  <p:slideViewPr>
    <p:cSldViewPr snapToGrid="0" snapToObjects="1">
      <p:cViewPr>
        <p:scale>
          <a:sx n="110" d="100"/>
          <a:sy n="110" d="100"/>
        </p:scale>
        <p:origin x="1624" y="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AAB70-5070-1448-BC58-5AD20C51C1A9}" type="datetimeFigureOut">
              <a:rPr lang="en-US" smtClean="0">
                <a:latin typeface="Lato Regular"/>
              </a:rPr>
              <a:t>9/27/16</a:t>
            </a:fld>
            <a:endParaRPr lang="en-US" dirty="0">
              <a:latin typeface="Lat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A8238-A549-6C46-A965-1D36F95C1C2A}" type="slidenum">
              <a:rPr lang="en-US" smtClean="0">
                <a:latin typeface="Lato Regular"/>
              </a:rPr>
              <a:t>‹#›</a:t>
            </a:fld>
            <a:endParaRPr lang="en-US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165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Regular"/>
              </a:defRPr>
            </a:lvl1pPr>
          </a:lstStyle>
          <a:p>
            <a:fld id="{AD1A297C-8F0D-D241-9D1F-35A8DF45076B}" type="datetimeFigureOut">
              <a:rPr lang="en-US" smtClean="0"/>
              <a:pPr/>
              <a:t>9/27/16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Regular"/>
              </a:defRPr>
            </a:lvl1pPr>
          </a:lstStyle>
          <a:p>
            <a:fld id="{689F08DA-4389-A943-B280-1E9BB9485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69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3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9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08DA-4389-A943-B280-1E9BB948532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2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92" y="342900"/>
            <a:ext cx="8487381" cy="59412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18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47440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685"/>
            <a:ext cx="4038600" cy="371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tif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13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7925"/>
            <a:ext cx="8229600" cy="370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509980" y="481423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0AA43912-C7A1-0C4A-B507-8ED2A4940D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57053" y="4582147"/>
            <a:ext cx="1408247" cy="54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3198" y="4763217"/>
            <a:ext cx="273282" cy="273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9408" y="4676892"/>
            <a:ext cx="466608" cy="466608"/>
          </a:xfrm>
          <a:prstGeom prst="rect">
            <a:avLst/>
          </a:prstGeom>
        </p:spPr>
      </p:pic>
      <p:sp>
        <p:nvSpPr>
          <p:cNvPr id="13" name="Shape 20"/>
          <p:cNvSpPr/>
          <p:nvPr userDrawn="1"/>
        </p:nvSpPr>
        <p:spPr>
          <a:xfrm>
            <a:off x="3649745" y="4855122"/>
            <a:ext cx="1844509" cy="215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tIns="34289" rIns="34289" bIns="34289" anchor="ctr">
            <a:spAutoFit/>
          </a:bodyPr>
          <a:lstStyle>
            <a:lvl1pPr defTabSz="457200">
              <a:defRPr sz="1800">
                <a:solidFill>
                  <a:srgbClr val="80808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949" dirty="0">
                <a:solidFill>
                  <a:srgbClr val="808080"/>
                </a:solidFill>
              </a:rPr>
              <a:t>© </a:t>
            </a:r>
            <a:r>
              <a:rPr sz="949" dirty="0" smtClean="0">
                <a:solidFill>
                  <a:srgbClr val="808080"/>
                </a:solidFill>
              </a:rPr>
              <a:t>201</a:t>
            </a:r>
            <a:r>
              <a:rPr lang="en-US" sz="949" dirty="0" smtClean="0">
                <a:solidFill>
                  <a:srgbClr val="808080"/>
                </a:solidFill>
              </a:rPr>
              <a:t>6</a:t>
            </a:r>
            <a:r>
              <a:rPr sz="949" dirty="0" smtClean="0">
                <a:solidFill>
                  <a:srgbClr val="808080"/>
                </a:solidFill>
              </a:rPr>
              <a:t> </a:t>
            </a:r>
            <a:r>
              <a:rPr sz="949" dirty="0">
                <a:solidFill>
                  <a:srgbClr val="808080"/>
                </a:solidFill>
              </a:rPr>
              <a:t>Dremio Corporation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251255" y="4832678"/>
            <a:ext cx="1340469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45" baseline="0" dirty="0" smtClean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945" baseline="0" dirty="0" err="1" smtClean="0">
                <a:solidFill>
                  <a:schemeClr val="bg1">
                    <a:lumMod val="65000"/>
                  </a:schemeClr>
                </a:solidFill>
              </a:rPr>
              <a:t>DremioHQ</a:t>
            </a:r>
            <a:endParaRPr lang="en-US" sz="945" baseline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3" r:id="rId6"/>
    <p:sldLayoutId id="2147493464" r:id="rId7"/>
    <p:sldLayoutId id="2147493465" r:id="rId8"/>
    <p:sldLayoutId id="2147493466" r:id="rId9"/>
    <p:sldLayoutId id="2147493467" r:id="rId10"/>
    <p:sldLayoutId id="21474934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Calibri" charset="0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+mj-lt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calibri light" charset="0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hyperlink" Target="https://blog.twitter.com/2013/dremel-made-simple-with-parqu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eople.eecs.berkeley.edu/~rcs/research/interactive_latency.html" TargetMode="External"/><Relationship Id="rId3" Type="http://schemas.openxmlformats.org/officeDocument/2006/relationships/hyperlink" Target="http://www.anandtech.com/show/9470/intel-and-micron-announce-3d-xpoint-nonvolatile-memory-technology-1000x-higher-performance-endurance-than-nan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achearrowslackin.herokuapp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tiff"/><Relationship Id="rId1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3.emf"/><Relationship Id="rId8" Type="http://schemas.openxmlformats.org/officeDocument/2006/relationships/image" Target="../media/image9.tiff"/><Relationship Id="rId9" Type="http://schemas.openxmlformats.org/officeDocument/2006/relationships/image" Target="../media/image2.tiff"/><Relationship Id="rId10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0718" y="2797758"/>
            <a:ext cx="6847609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future of column-oriented data processing with Arrow and Parquet</a:t>
            </a:r>
            <a:endParaRPr lang="en-US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52" y="521976"/>
            <a:ext cx="2118002" cy="211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90" y="227082"/>
            <a:ext cx="2707790" cy="2707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3077" y="3975094"/>
            <a:ext cx="618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Jacques Nadeau,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CTO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Dremio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, VP Apache Arrow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Julien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Le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Dem,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Principal Architect </a:t>
            </a:r>
            <a:r>
              <a:rPr lang="en-US" dirty="0" err="1" smtClean="0">
                <a:latin typeface="Calibri Light" charset="0"/>
                <a:ea typeface="Calibri Light" charset="0"/>
                <a:cs typeface="Calibri Light" charset="0"/>
              </a:rPr>
              <a:t>Dremio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, VP Apache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Parquet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Columnar formats</a:t>
            </a:r>
            <a:endParaRPr lang="en-US" dirty="0"/>
          </a:p>
        </p:txBody>
      </p:sp>
      <p:pic>
        <p:nvPicPr>
          <p:cNvPr id="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6628" y="825393"/>
            <a:ext cx="1102121" cy="325032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2"/>
          <p:cNvSpPr/>
          <p:nvPr/>
        </p:nvSpPr>
        <p:spPr>
          <a:xfrm>
            <a:off x="7840717" y="4075717"/>
            <a:ext cx="1213945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@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EmrgencyKittens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Columnar layout</a:t>
            </a:r>
            <a:endParaRPr lang="en-US" dirty="0"/>
          </a:p>
        </p:txBody>
      </p:sp>
      <p:sp>
        <p:nvSpPr>
          <p:cNvPr id="9" name="Shape 87"/>
          <p:cNvSpPr/>
          <p:nvPr/>
        </p:nvSpPr>
        <p:spPr>
          <a:xfrm>
            <a:off x="943895" y="1224186"/>
            <a:ext cx="915315" cy="3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Logical table</a:t>
            </a:r>
          </a:p>
          <a:p>
            <a:pPr defTabSz="287959">
              <a:defRPr sz="1800"/>
            </a:pPr>
            <a:r>
              <a:rPr sz="1160">
                <a:latin typeface="Helvetica Neue Light"/>
                <a:ea typeface="Helvetica Neue Light"/>
                <a:cs typeface="Helvetica Neue Light"/>
                <a:sym typeface="Helvetica Neue Light"/>
              </a:rPr>
              <a:t>representation</a:t>
            </a:r>
          </a:p>
        </p:txBody>
      </p:sp>
      <p:sp>
        <p:nvSpPr>
          <p:cNvPr id="10" name="Shape 88"/>
          <p:cNvSpPr/>
          <p:nvPr/>
        </p:nvSpPr>
        <p:spPr>
          <a:xfrm>
            <a:off x="3293678" y="1511099"/>
            <a:ext cx="714939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Row layout</a:t>
            </a:r>
          </a:p>
        </p:txBody>
      </p:sp>
      <p:sp>
        <p:nvSpPr>
          <p:cNvPr id="11" name="Shape 89"/>
          <p:cNvSpPr/>
          <p:nvPr/>
        </p:nvSpPr>
        <p:spPr>
          <a:xfrm>
            <a:off x="3260637" y="2263754"/>
            <a:ext cx="920124" cy="17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546100"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/>
            </a:pPr>
            <a:r>
              <a:rPr sz="1160"/>
              <a:t>Column layout</a:t>
            </a:r>
          </a:p>
        </p:txBody>
      </p:sp>
      <p:pic>
        <p:nvPicPr>
          <p:cNvPr id="1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5620" y="1689609"/>
            <a:ext cx="1040312" cy="1417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3618" y="1757080"/>
            <a:ext cx="4612199" cy="35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83618" y="2504947"/>
            <a:ext cx="4612199" cy="957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3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Disk and 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925"/>
            <a:ext cx="8437418" cy="37066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trade offs</a:t>
            </a:r>
          </a:p>
          <a:p>
            <a:pPr lvl="1"/>
            <a:r>
              <a:rPr lang="en-US" dirty="0" smtClean="0"/>
              <a:t>On disk: Storage. </a:t>
            </a:r>
          </a:p>
          <a:p>
            <a:pPr lvl="2"/>
            <a:r>
              <a:rPr lang="en-US" dirty="0" smtClean="0"/>
              <a:t>Accessed by multiple queries.</a:t>
            </a:r>
          </a:p>
          <a:p>
            <a:pPr lvl="2"/>
            <a:r>
              <a:rPr lang="en-US" dirty="0" smtClean="0"/>
              <a:t>Priority to I/O reduction (but still needs good CPU throughput).</a:t>
            </a:r>
          </a:p>
          <a:p>
            <a:pPr lvl="2"/>
            <a:r>
              <a:rPr lang="en-US" dirty="0" smtClean="0"/>
              <a:t>Mostly Streaming access.</a:t>
            </a:r>
          </a:p>
          <a:p>
            <a:pPr lvl="1"/>
            <a:r>
              <a:rPr lang="en-US" dirty="0" smtClean="0"/>
              <a:t>In memory: Transient.</a:t>
            </a:r>
          </a:p>
          <a:p>
            <a:pPr lvl="2"/>
            <a:r>
              <a:rPr lang="en-US" dirty="0" smtClean="0"/>
              <a:t>Specific to one query execution.</a:t>
            </a:r>
          </a:p>
          <a:p>
            <a:pPr lvl="2"/>
            <a:r>
              <a:rPr lang="en-US" dirty="0" smtClean="0"/>
              <a:t>Priority to CPU throughput (but still needs good I/O).</a:t>
            </a:r>
          </a:p>
          <a:p>
            <a:pPr lvl="2"/>
            <a:r>
              <a:rPr lang="en-US" dirty="0" smtClean="0"/>
              <a:t>Streaming and Random access.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Parquet on disk columnar format</a:t>
            </a:r>
          </a:p>
        </p:txBody>
      </p:sp>
    </p:spTree>
    <p:extLst>
      <p:ext uri="{BB962C8B-B14F-4D97-AF65-F5344CB8AC3E}">
        <p14:creationId xmlns:p14="http://schemas.microsoft.com/office/powerpoint/2010/main" val="3509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Parquet on disk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Compact format: </a:t>
            </a:r>
          </a:p>
          <a:p>
            <a:pPr lvl="1"/>
            <a:r>
              <a:rPr lang="en-US" dirty="0" smtClean="0"/>
              <a:t>type aware encodings </a:t>
            </a:r>
          </a:p>
          <a:p>
            <a:pPr lvl="1"/>
            <a:r>
              <a:rPr lang="en-US" dirty="0" smtClean="0"/>
              <a:t>better compression</a:t>
            </a:r>
          </a:p>
          <a:p>
            <a:r>
              <a:rPr lang="en-US" dirty="0" smtClean="0"/>
              <a:t>Optimized I/O:</a:t>
            </a:r>
          </a:p>
          <a:p>
            <a:pPr lvl="1"/>
            <a:r>
              <a:rPr lang="en-US" dirty="0" smtClean="0"/>
              <a:t>Projection push down (column pruning)</a:t>
            </a:r>
          </a:p>
          <a:p>
            <a:pPr lvl="1"/>
            <a:r>
              <a:rPr lang="en-US" dirty="0" smtClean="0"/>
              <a:t>Predicate push down (filters based on stats)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only the data you need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9" y="1464243"/>
            <a:ext cx="6768662" cy="2802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69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Columnar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8110" y="950436"/>
            <a:ext cx="1807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06274" y="768621"/>
            <a:ext cx="185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Read only the data you need!</a:t>
            </a:r>
          </a:p>
        </p:txBody>
      </p:sp>
    </p:spTree>
    <p:extLst>
      <p:ext uri="{BB962C8B-B14F-4D97-AF65-F5344CB8AC3E}">
        <p14:creationId xmlns:p14="http://schemas.microsoft.com/office/powerpoint/2010/main" val="449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Parquet nested representation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7" y="1804555"/>
            <a:ext cx="4106450" cy="19465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38269" y="1804555"/>
            <a:ext cx="2609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Columns:</a:t>
            </a:r>
          </a:p>
          <a:p>
            <a:r>
              <a:rPr lang="en-US" dirty="0" err="1"/>
              <a:t>docid</a:t>
            </a:r>
            <a:endParaRPr lang="en-US" dirty="0"/>
          </a:p>
          <a:p>
            <a:r>
              <a:rPr lang="en-US" dirty="0" err="1"/>
              <a:t>links.backward</a:t>
            </a:r>
            <a:endParaRPr lang="en-US" dirty="0"/>
          </a:p>
          <a:p>
            <a:r>
              <a:rPr lang="en-US" dirty="0" err="1"/>
              <a:t>links.forward</a:t>
            </a:r>
            <a:endParaRPr lang="en-US" dirty="0"/>
          </a:p>
          <a:p>
            <a:r>
              <a:rPr lang="en-US" dirty="0" err="1"/>
              <a:t>name.language.code</a:t>
            </a:r>
            <a:endParaRPr lang="en-US" dirty="0"/>
          </a:p>
          <a:p>
            <a:r>
              <a:rPr lang="en-US" dirty="0" err="1"/>
              <a:t>name.language.country</a:t>
            </a:r>
            <a:endParaRPr lang="en-US" dirty="0"/>
          </a:p>
          <a:p>
            <a:r>
              <a:rPr lang="en-US" dirty="0" err="1"/>
              <a:t>name.url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35682" y="2712027"/>
            <a:ext cx="5181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892" y="1161681"/>
            <a:ext cx="404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Borrowed from the Google </a:t>
            </a:r>
            <a:r>
              <a:rPr lang="en-US" dirty="0" err="1"/>
              <a:t>Dremel</a:t>
            </a:r>
            <a:r>
              <a:rPr lang="en-US" dirty="0"/>
              <a:t> paper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625" y="4112879"/>
            <a:ext cx="7243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HelveticaNeue-Light" charset="0"/>
                <a:hlinkClick r:id="rId3"/>
              </a:rPr>
              <a:t>https://blog.twitter.com/2013/dremel-made-simple-with-parquet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 in memory columnar format</a:t>
            </a:r>
          </a:p>
        </p:txBody>
      </p:sp>
    </p:spTree>
    <p:extLst>
      <p:ext uri="{BB962C8B-B14F-4D97-AF65-F5344CB8AC3E}">
        <p14:creationId xmlns:p14="http://schemas.microsoft.com/office/powerpoint/2010/main" val="9769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Well-documented and cross language compatible</a:t>
            </a:r>
          </a:p>
          <a:p>
            <a:r>
              <a:rPr lang="en-US" dirty="0" smtClean="0"/>
              <a:t>Designed to take advantage of modern CPU characteristics</a:t>
            </a:r>
          </a:p>
          <a:p>
            <a:r>
              <a:rPr lang="en-US" dirty="0" smtClean="0"/>
              <a:t>Embeddable in execution engines, storage layers, etc.</a:t>
            </a:r>
          </a:p>
          <a:p>
            <a:r>
              <a:rPr lang="en-US" dirty="0" smtClean="0"/>
              <a:t>Interoperable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in memory columnar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Nested Data Structures</a:t>
            </a:r>
          </a:p>
          <a:p>
            <a:r>
              <a:rPr lang="en-US" dirty="0" smtClean="0"/>
              <a:t>Maximize CPU throughput</a:t>
            </a:r>
          </a:p>
          <a:p>
            <a:pPr lvl="1"/>
            <a:r>
              <a:rPr lang="en-US" dirty="0" smtClean="0"/>
              <a:t>Pipelining</a:t>
            </a:r>
          </a:p>
          <a:p>
            <a:pPr lvl="1"/>
            <a:r>
              <a:rPr lang="en-US" dirty="0" smtClean="0"/>
              <a:t>SIMD</a:t>
            </a:r>
          </a:p>
          <a:p>
            <a:pPr lvl="1"/>
            <a:r>
              <a:rPr lang="en-US" dirty="0" smtClean="0"/>
              <a:t>cache locality</a:t>
            </a:r>
          </a:p>
          <a:p>
            <a:r>
              <a:rPr lang="en-US" dirty="0" smtClean="0"/>
              <a:t>Scatter/gather I/O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8" y="194574"/>
            <a:ext cx="1921051" cy="12821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2538" y="2044262"/>
            <a:ext cx="3992651" cy="255035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CTO of </a:t>
            </a:r>
            <a:r>
              <a:rPr lang="en-US" sz="2200" dirty="0" err="1" smtClean="0"/>
              <a:t>Dremio</a:t>
            </a:r>
            <a:endParaRPr lang="en-US" sz="2200" dirty="0" smtClean="0"/>
          </a:p>
          <a:p>
            <a:r>
              <a:rPr lang="en-US" sz="2200" dirty="0" smtClean="0"/>
              <a:t>Apache member</a:t>
            </a:r>
          </a:p>
          <a:p>
            <a:r>
              <a:rPr lang="en-US" sz="2200" dirty="0" smtClean="0"/>
              <a:t>VP Apache Arrow</a:t>
            </a:r>
            <a:endParaRPr lang="en-US" sz="2200" dirty="0" smtClean="0"/>
          </a:p>
          <a:p>
            <a:r>
              <a:rPr lang="en-US" sz="2200" dirty="0" smtClean="0"/>
              <a:t>Apache PMCs: Arrow</a:t>
            </a:r>
            <a:r>
              <a:rPr lang="en-US" sz="2200" dirty="0"/>
              <a:t>, </a:t>
            </a:r>
            <a:r>
              <a:rPr lang="en-US" sz="2200" dirty="0" smtClean="0"/>
              <a:t>Calcite, Drill, Incubator</a:t>
            </a:r>
            <a:endParaRPr lang="en-US" sz="22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95785" y="1402507"/>
            <a:ext cx="1947614" cy="6306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Julien Le Dem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J_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1253063" y="1402508"/>
            <a:ext cx="2071600" cy="6306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Jacques Nadeau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intjesus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4682170" y="2044262"/>
            <a:ext cx="4374845" cy="25503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Architect at </a:t>
            </a:r>
            <a:r>
              <a:rPr lang="en-US" dirty="0" err="1" smtClean="0"/>
              <a:t>Dremio</a:t>
            </a:r>
            <a:endParaRPr lang="en-US" dirty="0" smtClean="0"/>
          </a:p>
          <a:p>
            <a:r>
              <a:rPr lang="en-US" dirty="0" smtClean="0"/>
              <a:t>Formerly </a:t>
            </a:r>
            <a:r>
              <a:rPr lang="en-US" dirty="0"/>
              <a:t>Tech Lead at </a:t>
            </a:r>
            <a:r>
              <a:rPr lang="en-US" dirty="0" smtClean="0"/>
              <a:t>Twitter on Data Platforms.</a:t>
            </a:r>
            <a:endParaRPr lang="en-US" dirty="0"/>
          </a:p>
          <a:p>
            <a:r>
              <a:rPr lang="en-US" dirty="0" smtClean="0"/>
              <a:t>Creator of Parquet</a:t>
            </a:r>
          </a:p>
          <a:p>
            <a:r>
              <a:rPr lang="en-US" dirty="0" smtClean="0"/>
              <a:t>Apache member</a:t>
            </a:r>
          </a:p>
          <a:p>
            <a:r>
              <a:rPr lang="en-US" dirty="0" smtClean="0"/>
              <a:t>Apache PMCs: Arrow</a:t>
            </a:r>
            <a:r>
              <a:rPr lang="en-US" dirty="0"/>
              <a:t>, </a:t>
            </a:r>
            <a:r>
              <a:rPr lang="en-US" dirty="0" smtClean="0"/>
              <a:t>Incubator, </a:t>
            </a:r>
            <a:r>
              <a:rPr lang="en-US" dirty="0" smtClean="0"/>
              <a:t>Kudu, Pig</a:t>
            </a:r>
            <a:r>
              <a:rPr lang="en-US" dirty="0" smtClean="0"/>
              <a:t>, Parquet</a:t>
            </a:r>
          </a:p>
        </p:txBody>
      </p:sp>
    </p:spTree>
    <p:extLst>
      <p:ext uri="{BB962C8B-B14F-4D97-AF65-F5344CB8AC3E}">
        <p14:creationId xmlns:p14="http://schemas.microsoft.com/office/powerpoint/2010/main" val="43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pipeline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56" y="646595"/>
            <a:ext cx="5006288" cy="42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Minimize CPU cache misses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63207"/>
            <a:ext cx="8229600" cy="2418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4336" y="4019187"/>
            <a:ext cx="575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a cache miss costs 10 to 100s cycles depending on the level</a:t>
            </a:r>
          </a:p>
        </p:txBody>
      </p:sp>
    </p:spTree>
    <p:extLst>
      <p:ext uri="{BB962C8B-B14F-4D97-AF65-F5344CB8AC3E}">
        <p14:creationId xmlns:p14="http://schemas.microsoft.com/office/powerpoint/2010/main" val="6773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42" y="205979"/>
            <a:ext cx="8229600" cy="513352"/>
          </a:xfrm>
        </p:spPr>
        <p:txBody>
          <a:bodyPr/>
          <a:lstStyle/>
          <a:p>
            <a:r>
              <a:rPr lang="en-US" dirty="0" smtClean="0"/>
              <a:t>Focus on CPU Efficiency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44" y="2100650"/>
            <a:ext cx="1524128" cy="24580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04" y="2100650"/>
            <a:ext cx="1725851" cy="245803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929155" y="1586227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Traditional</a:t>
            </a:r>
          </a:p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Memory Buffer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7086212" y="1597007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Arrow</a:t>
            </a:r>
          </a:p>
          <a:p>
            <a:pPr algn="ctr"/>
            <a:r>
              <a:rPr lang="en-US" sz="1400" dirty="0" smtClean="0">
                <a:latin typeface="Lato" charset="0"/>
                <a:ea typeface="Lato" charset="0"/>
                <a:cs typeface="Lato" charset="0"/>
              </a:rPr>
              <a:t>Memory Buffer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344" y="432571"/>
            <a:ext cx="3712091" cy="105414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97892" y="959643"/>
            <a:ext cx="3628838" cy="370669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Cache Locality</a:t>
            </a:r>
          </a:p>
          <a:p>
            <a:r>
              <a:rPr lang="en-US" sz="2000" dirty="0" smtClean="0"/>
              <a:t>Super-scalar &amp; vectorized operation</a:t>
            </a:r>
          </a:p>
          <a:p>
            <a:r>
              <a:rPr lang="en-US" sz="2000" dirty="0" smtClean="0"/>
              <a:t>Minimal Structure Overhead</a:t>
            </a:r>
          </a:p>
          <a:p>
            <a:r>
              <a:rPr lang="en-US" sz="2000" dirty="0" smtClean="0"/>
              <a:t>Constant value access </a:t>
            </a:r>
          </a:p>
          <a:p>
            <a:pPr lvl="1"/>
            <a:r>
              <a:rPr lang="en-US" sz="1800" dirty="0" smtClean="0"/>
              <a:t>With minimal structure overhead</a:t>
            </a:r>
          </a:p>
          <a:p>
            <a:r>
              <a:rPr lang="en-US" sz="2000" dirty="0" smtClean="0"/>
              <a:t>Operate directly on columnar compressed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Arrow </a:t>
            </a:r>
            <a:r>
              <a:rPr lang="en-US" dirty="0" smtClean="0"/>
              <a:t>Messages, RPC </a:t>
            </a:r>
            <a:r>
              <a:rPr lang="en-US" dirty="0" smtClean="0"/>
              <a:t>&amp; IPC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Message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7925"/>
            <a:ext cx="5674659" cy="37066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Schema Negotiation</a:t>
            </a:r>
          </a:p>
          <a:p>
            <a:pPr lvl="1"/>
            <a:r>
              <a:rPr lang="en-US" dirty="0" smtClean="0"/>
              <a:t>Logical Description of structure</a:t>
            </a:r>
          </a:p>
          <a:p>
            <a:pPr lvl="1"/>
            <a:r>
              <a:rPr lang="en-US" dirty="0" smtClean="0"/>
              <a:t>Identification of dictionary encoded Nodes</a:t>
            </a:r>
          </a:p>
          <a:p>
            <a:r>
              <a:rPr lang="en-US" dirty="0" smtClean="0"/>
              <a:t>Dictionary Batch</a:t>
            </a:r>
          </a:p>
          <a:p>
            <a:pPr lvl="1"/>
            <a:r>
              <a:rPr lang="en-US" dirty="0" smtClean="0"/>
              <a:t>Dictionary ID, Values</a:t>
            </a:r>
          </a:p>
          <a:p>
            <a:r>
              <a:rPr lang="en-US" dirty="0" smtClean="0"/>
              <a:t>Record Batch</a:t>
            </a:r>
          </a:p>
          <a:p>
            <a:pPr lvl="1"/>
            <a:r>
              <a:rPr lang="en-US" dirty="0" smtClean="0"/>
              <a:t>Batches of records up to 64K</a:t>
            </a:r>
          </a:p>
          <a:p>
            <a:pPr lvl="1"/>
            <a:r>
              <a:rPr lang="en-US" dirty="0" smtClean="0"/>
              <a:t>Leaf nodes up to 2B values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9748" y="81407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Schema Negotiation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559747" y="1540769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Dictionary Batch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559747" y="2333553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7559747" y="2891657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559745" y="344976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2" name="Left Brace 1"/>
          <p:cNvSpPr/>
          <p:nvPr/>
        </p:nvSpPr>
        <p:spPr>
          <a:xfrm>
            <a:off x="7137154" y="2333553"/>
            <a:ext cx="322729" cy="16743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12845" y="2803430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1..N Batches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2844" y="1540769"/>
            <a:ext cx="117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0</a:t>
            </a:r>
            <a:r>
              <a:rPr lang="en-US" dirty="0" smtClean="0"/>
              <a:t>..N Batches</a:t>
            </a: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7181296" y="1540769"/>
            <a:ext cx="322729" cy="558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83" y="352306"/>
            <a:ext cx="8487381" cy="594122"/>
          </a:xfrm>
        </p:spPr>
        <p:txBody>
          <a:bodyPr/>
          <a:lstStyle/>
          <a:p>
            <a:r>
              <a:rPr lang="en-US" dirty="0" smtClean="0"/>
              <a:t>Columnar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92" y="918080"/>
            <a:ext cx="4005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persons = [{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’Joe',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age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18,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phones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[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‘555-111-1111’, 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	‘555-222-2222’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] 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},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’Jack',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age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 37,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phones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[ ‘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555-333-3333’ 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}]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39" y="180372"/>
            <a:ext cx="4318725" cy="41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Batch Construction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84717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Schema Negotiation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199" y="1573869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Dictionary Batch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57199" y="2366653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57199" y="2924757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57197" y="3482861"/>
            <a:ext cx="1127051" cy="558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Record Batch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907997" y="1033798"/>
            <a:ext cx="4554070" cy="30328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84248" y="1033799"/>
            <a:ext cx="338846" cy="1890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84248" y="3482861"/>
            <a:ext cx="338846" cy="583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159630" y="18132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/>
              <a:t>name (offset)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2042785" y="22649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n</a:t>
            </a:r>
            <a:r>
              <a:rPr lang="en-US" sz="1600" dirty="0" smtClean="0"/>
              <a:t>ame (data)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2043532" y="2716684"/>
            <a:ext cx="2094433" cy="33129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ge (data)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2044279" y="3168384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(list offset)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041291" y="3620084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(data)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2045773" y="1337893"/>
            <a:ext cx="4206796" cy="3312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d</a:t>
            </a:r>
            <a:r>
              <a:rPr lang="en-US" sz="1600" dirty="0" smtClean="0"/>
              <a:t>ata header (describes offsets into data)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042038" y="1813284"/>
            <a:ext cx="2094433" cy="3312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smtClean="0"/>
              <a:t>name (bitmap)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4161124" y="2262813"/>
            <a:ext cx="2094433" cy="331295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ge (bitmap)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161871" y="2721307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</a:t>
            </a:r>
            <a:r>
              <a:rPr lang="en-US" sz="1600" dirty="0" smtClean="0"/>
              <a:t>hones (bitmap)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4162620" y="3170836"/>
            <a:ext cx="2094433" cy="3312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/>
              <a:t>p</a:t>
            </a:r>
            <a:r>
              <a:rPr lang="en-US" sz="1200" dirty="0" smtClean="0"/>
              <a:t>hones (offset)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6485226" y="1405275"/>
            <a:ext cx="25860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{</a:t>
            </a:r>
            <a:endParaRPr lang="en-US" sz="1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name: </a:t>
            </a:r>
            <a:r>
              <a:rPr lang="en-US" sz="1400" dirty="0" smtClean="0">
                <a:solidFill>
                  <a:srgbClr val="00B050"/>
                </a:solidFill>
                <a:latin typeface="Consolas" charset="0"/>
                <a:ea typeface="Consolas" charset="0"/>
                <a:cs typeface="Consolas" charset="0"/>
              </a:rPr>
              <a:t>’Joe',</a:t>
            </a:r>
            <a:endParaRPr lang="en-US" sz="1400" dirty="0">
              <a:solidFill>
                <a:srgbClr val="00B05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rgbClr val="FFC000"/>
                </a:solidFill>
                <a:latin typeface="Consolas" charset="0"/>
                <a:ea typeface="Consolas" charset="0"/>
                <a:cs typeface="Consolas" charset="0"/>
              </a:rPr>
              <a:t>age: 18,</a:t>
            </a:r>
            <a:endParaRPr lang="en-US" sz="1400" dirty="0">
              <a:solidFill>
                <a:srgbClr val="FFC00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phones: 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</a:p>
          <a:p>
            <a:r>
              <a:rPr lang="en-US" sz="14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‘</a:t>
            </a:r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555-111-1111’, </a:t>
            </a:r>
          </a:p>
          <a:p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	‘555-222-2222’</a:t>
            </a:r>
          </a:p>
          <a:p>
            <a:r>
              <a:rPr lang="en-US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] </a:t>
            </a:r>
          </a:p>
          <a:p>
            <a:r>
              <a:rPr lang="en-US" sz="14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400" dirty="0"/>
          </a:p>
        </p:txBody>
      </p:sp>
      <p:sp>
        <p:nvSpPr>
          <p:cNvPr id="49" name="Rectangle 48"/>
          <p:cNvSpPr/>
          <p:nvPr/>
        </p:nvSpPr>
        <p:spPr>
          <a:xfrm>
            <a:off x="1923094" y="4121922"/>
            <a:ext cx="4538973" cy="16691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Each box (vector) </a:t>
            </a:r>
            <a:r>
              <a:rPr lang="en-US" sz="1600" dirty="0">
                <a:solidFill>
                  <a:schemeClr val="tx1"/>
                </a:solidFill>
              </a:rPr>
              <a:t>is </a:t>
            </a:r>
            <a:r>
              <a:rPr lang="en-US" sz="1600" dirty="0" smtClean="0">
                <a:solidFill>
                  <a:schemeClr val="tx1"/>
                </a:solidFill>
              </a:rPr>
              <a:t>contiguous memory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entire record batch is contiguous on wire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8426" y="2331744"/>
            <a:ext cx="1835150" cy="8057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Data Between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RPC</a:t>
            </a:r>
          </a:p>
          <a:p>
            <a:r>
              <a:rPr lang="en-US" dirty="0" smtClean="0"/>
              <a:t>Avoid Serialization &amp; Deserialization</a:t>
            </a:r>
          </a:p>
          <a:p>
            <a:r>
              <a:rPr lang="en-US" dirty="0" smtClean="0"/>
              <a:t>Layer TBD: Focused on supporting vectored </a:t>
            </a:r>
            <a:r>
              <a:rPr lang="en-US" dirty="0" err="1" smtClean="0"/>
              <a:t>io</a:t>
            </a:r>
            <a:endParaRPr lang="en-US" dirty="0" smtClean="0"/>
          </a:p>
          <a:p>
            <a:pPr lvl="1"/>
            <a:r>
              <a:rPr lang="en-US" dirty="0" smtClean="0"/>
              <a:t>Scatter/gather reads/writes against socket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IPC</a:t>
            </a:r>
          </a:p>
          <a:p>
            <a:r>
              <a:rPr lang="en-US" dirty="0" smtClean="0"/>
              <a:t>Alpha implementation using memory mapped files</a:t>
            </a:r>
          </a:p>
          <a:p>
            <a:pPr lvl="1"/>
            <a:r>
              <a:rPr lang="en-US" dirty="0" smtClean="0"/>
              <a:t>Moving data between Python and Drill</a:t>
            </a:r>
          </a:p>
          <a:p>
            <a:r>
              <a:rPr lang="en-US" dirty="0" smtClean="0"/>
              <a:t>Working on shared allocation approach</a:t>
            </a:r>
          </a:p>
          <a:p>
            <a:pPr lvl="1"/>
            <a:r>
              <a:rPr lang="en-US" dirty="0" smtClean="0"/>
              <a:t>Shared reference counting and well-defined ownership semantics</a:t>
            </a:r>
          </a:p>
        </p:txBody>
      </p:sp>
    </p:spTree>
    <p:extLst>
      <p:ext uri="{BB962C8B-B14F-4D97-AF65-F5344CB8AC3E}">
        <p14:creationId xmlns:p14="http://schemas.microsoft.com/office/powerpoint/2010/main" val="8179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Java: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Chunk-based managed allocator</a:t>
            </a:r>
          </a:p>
          <a:p>
            <a:pPr lvl="1"/>
            <a:r>
              <a:rPr lang="en-US" dirty="0" smtClean="0"/>
              <a:t>Built on top of </a:t>
            </a:r>
            <a:r>
              <a:rPr lang="en-US" dirty="0" err="1" smtClean="0"/>
              <a:t>Netty’s</a:t>
            </a:r>
            <a:r>
              <a:rPr lang="en-US" dirty="0" smtClean="0"/>
              <a:t> </a:t>
            </a:r>
            <a:r>
              <a:rPr lang="en-US" dirty="0" err="1" smtClean="0"/>
              <a:t>JEMalloc</a:t>
            </a:r>
            <a:r>
              <a:rPr lang="en-US" dirty="0" smtClean="0"/>
              <a:t> implementation</a:t>
            </a:r>
          </a:p>
          <a:p>
            <a:r>
              <a:rPr lang="en-US" dirty="0" smtClean="0"/>
              <a:t>Create a tree of allocators</a:t>
            </a:r>
          </a:p>
          <a:p>
            <a:pPr lvl="1"/>
            <a:r>
              <a:rPr lang="en-US" dirty="0" smtClean="0"/>
              <a:t>Limit and transfer semantics across allocators</a:t>
            </a:r>
          </a:p>
          <a:p>
            <a:pPr lvl="1"/>
            <a:r>
              <a:rPr lang="en-US" dirty="0" smtClean="0"/>
              <a:t>Leak detection and location accounting</a:t>
            </a:r>
          </a:p>
          <a:p>
            <a:r>
              <a:rPr lang="en-US" dirty="0" smtClean="0"/>
              <a:t>Wrap native memory from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506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Bindings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6002" y="1130830"/>
            <a:ext cx="2514600" cy="479822"/>
          </a:xfrm>
        </p:spPr>
        <p:txBody>
          <a:bodyPr/>
          <a:lstStyle/>
          <a:p>
            <a:r>
              <a:rPr lang="en-US" dirty="0" smtClean="0"/>
              <a:t>Parquet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8372" y="1722879"/>
            <a:ext cx="3367020" cy="29634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Target Languages</a:t>
            </a:r>
          </a:p>
          <a:p>
            <a:pPr lvl="1"/>
            <a:r>
              <a:rPr lang="en-US" sz="1700" dirty="0" smtClean="0"/>
              <a:t>Java</a:t>
            </a:r>
          </a:p>
          <a:p>
            <a:pPr lvl="1"/>
            <a:r>
              <a:rPr lang="en-US" sz="1700" dirty="0" smtClean="0"/>
              <a:t>CPP</a:t>
            </a:r>
            <a:endParaRPr lang="en-US" sz="1700" dirty="0" smtClean="0"/>
          </a:p>
          <a:p>
            <a:pPr lvl="1"/>
            <a:r>
              <a:rPr lang="en-US" sz="1700" dirty="0" smtClean="0"/>
              <a:t>Python &amp; </a:t>
            </a:r>
            <a:r>
              <a:rPr lang="en-US" sz="1700" dirty="0" smtClean="0"/>
              <a:t>Pandas</a:t>
            </a:r>
            <a:endParaRPr lang="en-US" sz="1700" dirty="0" smtClean="0"/>
          </a:p>
          <a:p>
            <a:r>
              <a:rPr lang="en-US" sz="2200" dirty="0"/>
              <a:t>Engines integration:</a:t>
            </a:r>
          </a:p>
          <a:p>
            <a:pPr lvl="1"/>
            <a:r>
              <a:rPr lang="en-US" sz="1700" dirty="0" smtClean="0"/>
              <a:t>Many!</a:t>
            </a:r>
            <a:endParaRPr lang="en-US" sz="17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06775" y="1135396"/>
            <a:ext cx="2751426" cy="479822"/>
          </a:xfrm>
        </p:spPr>
        <p:txBody>
          <a:bodyPr/>
          <a:lstStyle/>
          <a:p>
            <a:r>
              <a:rPr lang="en-US" dirty="0" smtClean="0"/>
              <a:t>Arrow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79403" y="1747799"/>
            <a:ext cx="3958540" cy="2963466"/>
          </a:xfrm>
        </p:spPr>
        <p:txBody>
          <a:bodyPr>
            <a:normAutofit/>
          </a:bodyPr>
          <a:lstStyle/>
          <a:p>
            <a:r>
              <a:rPr lang="en-US" sz="2200" dirty="0"/>
              <a:t>Target Languages</a:t>
            </a:r>
          </a:p>
          <a:p>
            <a:pPr lvl="1"/>
            <a:r>
              <a:rPr lang="en-US" sz="1700" dirty="0" smtClean="0"/>
              <a:t>Java </a:t>
            </a:r>
          </a:p>
          <a:p>
            <a:pPr lvl="1"/>
            <a:r>
              <a:rPr lang="en-US" sz="1700" dirty="0" smtClean="0"/>
              <a:t>CPP, Python</a:t>
            </a:r>
          </a:p>
          <a:p>
            <a:pPr lvl="1"/>
            <a:r>
              <a:rPr lang="en-US" sz="1700" dirty="0" smtClean="0"/>
              <a:t>R (underway)</a:t>
            </a:r>
            <a:endParaRPr lang="en-US" sz="1700" dirty="0"/>
          </a:p>
          <a:p>
            <a:r>
              <a:rPr lang="en-US" sz="2200" dirty="0" smtClean="0"/>
              <a:t>Engines </a:t>
            </a:r>
            <a:r>
              <a:rPr lang="en-US" sz="2200" dirty="0"/>
              <a:t>integration:</a:t>
            </a:r>
          </a:p>
          <a:p>
            <a:pPr lvl="1"/>
            <a:r>
              <a:rPr lang="en-US" sz="1700" dirty="0" smtClean="0"/>
              <a:t>Drill</a:t>
            </a:r>
          </a:p>
          <a:p>
            <a:pPr lvl="1"/>
            <a:r>
              <a:rPr lang="en-US" sz="1700" dirty="0" smtClean="0"/>
              <a:t>Pandas, R</a:t>
            </a:r>
          </a:p>
          <a:p>
            <a:pPr lvl="1"/>
            <a:r>
              <a:rPr lang="en-US" sz="1700" dirty="0" smtClean="0"/>
              <a:t>Spark (underway)</a:t>
            </a:r>
          </a:p>
          <a:p>
            <a:pPr lvl="1"/>
            <a:endParaRPr lang="en-US" sz="17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Driven </a:t>
            </a:r>
            <a:r>
              <a:rPr lang="en-US" dirty="0" smtClean="0"/>
              <a:t>Standard</a:t>
            </a:r>
          </a:p>
          <a:p>
            <a:r>
              <a:rPr lang="en-US" dirty="0"/>
              <a:t>Interoperability and </a:t>
            </a:r>
            <a:r>
              <a:rPr lang="en-US" dirty="0" smtClean="0"/>
              <a:t>Ecosystem</a:t>
            </a:r>
            <a:endParaRPr lang="en-US" dirty="0" smtClean="0"/>
          </a:p>
          <a:p>
            <a:r>
              <a:rPr lang="en-US" dirty="0" smtClean="0"/>
              <a:t>Benefits </a:t>
            </a:r>
            <a:r>
              <a:rPr lang="en-US" dirty="0" smtClean="0"/>
              <a:t>of Columnar representation</a:t>
            </a:r>
          </a:p>
          <a:p>
            <a:pPr lvl="1"/>
            <a:r>
              <a:rPr lang="en-US" dirty="0" smtClean="0"/>
              <a:t>On </a:t>
            </a:r>
            <a:r>
              <a:rPr lang="en-US" dirty="0" smtClean="0"/>
              <a:t>disk (Apache Parquet)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memory (Apache Arrow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of columnar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4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</a:t>
            </a:r>
            <a:r>
              <a:rPr lang="en-US" dirty="0" smtClean="0"/>
              <a:t>Single system execution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186" y="4410378"/>
            <a:ext cx="3670300" cy="38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6437" y="1687691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64604"/>
            <a:ext cx="6099817" cy="3745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13" y="1416537"/>
            <a:ext cx="112874" cy="112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23" y="1360100"/>
            <a:ext cx="112874" cy="1128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031" y="1775352"/>
            <a:ext cx="112874" cy="1128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978" y="3083291"/>
            <a:ext cx="112874" cy="112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30" y="2644564"/>
            <a:ext cx="112874" cy="112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30" y="3929028"/>
            <a:ext cx="112874" cy="112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1775352"/>
            <a:ext cx="112874" cy="112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579" y="3036428"/>
            <a:ext cx="112874" cy="1128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3036428"/>
            <a:ext cx="112874" cy="1128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16" y="4297504"/>
            <a:ext cx="112874" cy="1128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83" y="4297504"/>
            <a:ext cx="112874" cy="112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13" y="2677613"/>
            <a:ext cx="112874" cy="1128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720" y="3929028"/>
            <a:ext cx="112874" cy="1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Multi-system IPC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223" y="1273971"/>
            <a:ext cx="9144000" cy="3320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406" y="205979"/>
            <a:ext cx="26289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95" y="2542160"/>
            <a:ext cx="156293" cy="15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781" y="2540471"/>
            <a:ext cx="157982" cy="157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926" y="2540471"/>
            <a:ext cx="157982" cy="1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059" y="4267028"/>
            <a:ext cx="157982" cy="157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707" y="1064593"/>
            <a:ext cx="157982" cy="1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</a:t>
            </a:r>
            <a:r>
              <a:rPr lang="en-US" dirty="0" smtClean="0"/>
              <a:t>y and </a:t>
            </a:r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bottleneck?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60564" y="840473"/>
          <a:ext cx="5700532" cy="33375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83305"/>
                <a:gridCol w="1817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L1 cache</a:t>
                      </a:r>
                      <a:r>
                        <a:rPr lang="en-US" b="0" baseline="0" dirty="0" smtClean="0"/>
                        <a:t> reference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Branch mispredict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L2 cache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Main memory </a:t>
                      </a:r>
                      <a:r>
                        <a:rPr lang="en-US" b="0" baseline="0" dirty="0" smtClean="0"/>
                        <a:t>reference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Non-volatile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200x</a:t>
                      </a:r>
                      <a:endParaRPr lang="en-US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3D </a:t>
                      </a:r>
                      <a:r>
                        <a:rPr lang="en-US" b="0" baseline="0" dirty="0" err="1" smtClean="0"/>
                        <a:t>Xpoint</a:t>
                      </a:r>
                      <a:r>
                        <a:rPr lang="en-US" b="0" baseline="0" dirty="0" smtClean="0"/>
                        <a:t> Read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RDMA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SSD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16,000x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Spinning Disk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3,000,000x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29205" y="4178033"/>
            <a:ext cx="699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-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://people.eecs.berkeley.edu/~</a:t>
            </a:r>
            <a:r>
              <a:rPr lang="en-US" sz="1400" dirty="0" smtClean="0">
                <a:hlinkClick r:id="rId2"/>
              </a:rPr>
              <a:t>rcs/research/interactive_latency.html</a:t>
            </a:r>
            <a:endParaRPr lang="en-US" sz="1400" dirty="0" smtClean="0"/>
          </a:p>
          <a:p>
            <a:r>
              <a:rPr lang="en-US" sz="1400" dirty="0" smtClean="0"/>
              <a:t> -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www.anandtech.com/show/9470/intel-and-micron-announce-3d-xpoint-nonvolatile-memory-technology-1000x-higher-performance-endurance-than-nand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1431403" y="2712334"/>
            <a:ext cx="821804" cy="744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 Bound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1177441" y="3164999"/>
            <a:ext cx="706625" cy="1367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IO Bound</a:t>
            </a:r>
            <a:endParaRPr lang="en-US" sz="1400" dirty="0"/>
          </a:p>
        </p:txBody>
      </p:sp>
      <p:sp>
        <p:nvSpPr>
          <p:cNvPr id="12" name="Left Brace 11"/>
          <p:cNvSpPr/>
          <p:nvPr/>
        </p:nvSpPr>
        <p:spPr>
          <a:xfrm>
            <a:off x="2361235" y="995423"/>
            <a:ext cx="300942" cy="2604304"/>
          </a:xfrm>
          <a:prstGeom prst="leftBrace">
            <a:avLst>
              <a:gd name="adj1" fmla="val 8333"/>
              <a:gd name="adj2" fmla="val 8155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2361235" y="3773347"/>
            <a:ext cx="300942" cy="404686"/>
          </a:xfrm>
          <a:prstGeom prst="leftBrace">
            <a:avLst>
              <a:gd name="adj1" fmla="val 8333"/>
              <a:gd name="adj2" fmla="val 522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</a:t>
            </a:r>
            <a:r>
              <a:rPr lang="en-US" dirty="0" smtClean="0"/>
              <a:t>arrow </a:t>
            </a:r>
            <a:r>
              <a:rPr lang="en-US" dirty="0" smtClean="0"/>
              <a:t>based </a:t>
            </a:r>
            <a:r>
              <a:rPr lang="en-US" dirty="0" smtClean="0"/>
              <a:t>storage interchange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9639" y="1791600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5" y="1078942"/>
            <a:ext cx="6297194" cy="34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RPC: </a:t>
            </a:r>
            <a:r>
              <a:rPr lang="en-US" dirty="0" smtClean="0"/>
              <a:t>arrow </a:t>
            </a:r>
            <a:r>
              <a:rPr lang="en-US" dirty="0" smtClean="0"/>
              <a:t>based </a:t>
            </a:r>
            <a:r>
              <a:rPr lang="en-US" dirty="0" smtClean="0"/>
              <a:t>cache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7" y="678464"/>
            <a:ext cx="1300676" cy="477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9639" y="1791600"/>
            <a:ext cx="2223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memory representation is sent over the wire.</a:t>
            </a:r>
          </a:p>
          <a:p>
            <a:endParaRPr lang="en-US" dirty="0" smtClean="0"/>
          </a:p>
          <a:p>
            <a:r>
              <a:rPr lang="en-US" dirty="0" smtClean="0"/>
              <a:t>No serialization overhead.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069" y="1078942"/>
            <a:ext cx="112874" cy="11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44" y="917235"/>
            <a:ext cx="4826025" cy="36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tiering with Non Volatile Memory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77" y="719331"/>
            <a:ext cx="8391646" cy="38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Parquet – Arrow Nested support for Python &amp; C++</a:t>
            </a:r>
          </a:p>
          <a:p>
            <a:r>
              <a:rPr lang="en-US" dirty="0" smtClean="0"/>
              <a:t>Arrow IPC Implementation</a:t>
            </a:r>
          </a:p>
          <a:p>
            <a:r>
              <a:rPr lang="en-US" dirty="0" smtClean="0"/>
              <a:t>Arrow RPC &amp; HTTP/2</a:t>
            </a:r>
          </a:p>
          <a:p>
            <a:r>
              <a:rPr lang="en-US" dirty="0" smtClean="0"/>
              <a:t>Kudu – Arrow integration</a:t>
            </a:r>
          </a:p>
          <a:p>
            <a:r>
              <a:rPr lang="en-US" dirty="0" smtClean="0"/>
              <a:t>Apache {Spark, Drill} to Arrow Integration</a:t>
            </a:r>
          </a:p>
          <a:p>
            <a:pPr lvl="1"/>
            <a:r>
              <a:rPr lang="en-US" dirty="0" smtClean="0"/>
              <a:t>Faster UDFs, Storage interfaces</a:t>
            </a:r>
          </a:p>
          <a:p>
            <a:r>
              <a:rPr lang="en-US" dirty="0" smtClean="0"/>
              <a:t>Support </a:t>
            </a:r>
            <a:r>
              <a:rPr lang="en-US" dirty="0"/>
              <a:t>for integration with Intel’s Persistent </a:t>
            </a:r>
            <a:r>
              <a:rPr lang="en-US" dirty="0" smtClean="0"/>
              <a:t>Memory </a:t>
            </a:r>
            <a:r>
              <a:rPr lang="en-US" dirty="0"/>
              <a:t>library via Apache Mnemonic</a:t>
            </a:r>
          </a:p>
        </p:txBody>
      </p:sp>
    </p:spTree>
    <p:extLst>
      <p:ext uri="{BB962C8B-B14F-4D97-AF65-F5344CB8AC3E}">
        <p14:creationId xmlns:p14="http://schemas.microsoft.com/office/powerpoint/2010/main" val="12804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the community</a:t>
            </a:r>
          </a:p>
          <a:p>
            <a:pPr lvl="1"/>
            <a:r>
              <a:rPr lang="en-US" dirty="0" smtClean="0"/>
              <a:t>dev@{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Slack: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://apachearrowslackin.herokuapp.com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http</a:t>
            </a:r>
            <a:r>
              <a:rPr lang="en-US" dirty="0" smtClean="0"/>
              <a:t>://{</a:t>
            </a:r>
            <a:r>
              <a:rPr lang="en-US" dirty="0" err="1" smtClean="0"/>
              <a:t>arrow,parquet</a:t>
            </a:r>
            <a:r>
              <a:rPr lang="en-US" dirty="0" smtClean="0"/>
              <a:t>}.</a:t>
            </a:r>
            <a:r>
              <a:rPr lang="en-US" dirty="0" err="1" smtClean="0"/>
              <a:t>apache.org</a:t>
            </a:r>
            <a:endParaRPr lang="en-US" dirty="0" smtClean="0"/>
          </a:p>
          <a:p>
            <a:pPr lvl="1"/>
            <a:r>
              <a:rPr lang="en-US" dirty="0" smtClean="0"/>
              <a:t>Follow @</a:t>
            </a:r>
            <a:r>
              <a:rPr lang="en-US" dirty="0" smtClean="0"/>
              <a:t>Apache{</a:t>
            </a:r>
            <a:r>
              <a:rPr lang="en-US" dirty="0" err="1" smtClean="0"/>
              <a:t>Parquet,Arrow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Driven </a:t>
            </a:r>
            <a:r>
              <a:rPr lang="en-US" dirty="0"/>
              <a:t>Standard</a:t>
            </a:r>
          </a:p>
        </p:txBody>
      </p:sp>
    </p:spTree>
    <p:extLst>
      <p:ext uri="{BB962C8B-B14F-4D97-AF65-F5344CB8AC3E}">
        <p14:creationId xmlns:p14="http://schemas.microsoft.com/office/powerpoint/2010/main" val="5085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open source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7925"/>
            <a:ext cx="8354291" cy="370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Parquet: Common need for </a:t>
            </a:r>
            <a:r>
              <a:rPr lang="en-US" dirty="0" smtClean="0"/>
              <a:t>on disk columnar.</a:t>
            </a:r>
          </a:p>
          <a:p>
            <a:r>
              <a:rPr lang="en-US" dirty="0" smtClean="0"/>
              <a:t>Arrow: Common need for in memory columnar.</a:t>
            </a:r>
          </a:p>
          <a:p>
            <a:r>
              <a:rPr lang="en-US" dirty="0"/>
              <a:t>Arrow building on the success of Parquet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the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Create an ecosystem</a:t>
            </a:r>
          </a:p>
          <a:p>
            <a:r>
              <a:rPr lang="en-US" dirty="0" smtClean="0"/>
              <a:t>Standard </a:t>
            </a:r>
            <a:r>
              <a:rPr lang="en-US" dirty="0"/>
              <a:t>from the </a:t>
            </a:r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Apache Arrow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2680"/>
            <a:ext cx="6751674" cy="370669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New Top-level Apache </a:t>
            </a:r>
            <a:r>
              <a:rPr lang="en-US" dirty="0"/>
              <a:t>Software </a:t>
            </a:r>
            <a:r>
              <a:rPr lang="en-US" dirty="0" smtClean="0"/>
              <a:t>Foundation project</a:t>
            </a:r>
          </a:p>
          <a:p>
            <a:pPr lvl="1"/>
            <a:r>
              <a:rPr lang="en-US" dirty="0" smtClean="0"/>
              <a:t>Announced Feb 17, 2016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Focused on Columnar In-Memory Analytics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u="sng" dirty="0" smtClean="0"/>
              <a:t>10-100x speedup</a:t>
            </a:r>
            <a:r>
              <a:rPr lang="en-US" dirty="0" smtClean="0"/>
              <a:t> on many workloads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Common data layer enables companies to choose best of breed systems 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Designed to work with any programming language</a:t>
            </a:r>
          </a:p>
          <a:p>
            <a:pPr marL="788670" lvl="1" indent="-331470">
              <a:buFont typeface="+mj-lt"/>
              <a:buAutoNum type="arabicPeriod"/>
            </a:pPr>
            <a:r>
              <a:rPr lang="en-US" dirty="0" smtClean="0"/>
              <a:t>Support for both relational and complex data as-is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Developers from 13+ major open source projects involved</a:t>
            </a:r>
          </a:p>
          <a:p>
            <a:pPr lvl="1"/>
            <a:r>
              <a:rPr lang="en-US" dirty="0" smtClean="0"/>
              <a:t>A significant % of the world’s data will be processed through Arrow!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9486"/>
              </p:ext>
            </p:extLst>
          </p:nvPr>
        </p:nvGraphicFramePr>
        <p:xfrm>
          <a:off x="7361499" y="336559"/>
          <a:ext cx="1325301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301"/>
              </a:tblGrid>
              <a:tr h="19190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Calcite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Cassandra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Deeplearning4j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Drill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Hadoop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Lato" charset="0"/>
                          <a:ea typeface="Lato" charset="0"/>
                          <a:cs typeface="Lato" charset="0"/>
                        </a:rPr>
                        <a:t>HBase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Ibis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Impala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Kudu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Pandas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Parquet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Phoenix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Spark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Storm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  <a:tr h="22762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Lato" charset="0"/>
                          <a:ea typeface="Lato" charset="0"/>
                          <a:cs typeface="Lato" charset="0"/>
                        </a:rPr>
                        <a:t>R</a:t>
                      </a:r>
                      <a:endParaRPr lang="en-US" sz="1200" dirty="0">
                        <a:latin typeface="Lato" charset="0"/>
                        <a:ea typeface="Lato" charset="0"/>
                        <a:cs typeface="Lato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9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and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Need =&gt; Open Source Opportunity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98420"/>
            <a:ext cx="3753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“We 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are also considering switching to a columnar canonical in-memory format for data that needs to be materialized during query processing, in order to take advantage of SIMD instructions”</a:t>
            </a:r>
            <a:r>
              <a:rPr lang="en-US" dirty="0"/>
              <a:t> </a:t>
            </a:r>
            <a:r>
              <a:rPr lang="en-US" dirty="0" smtClean="0"/>
              <a:t>-Impala Team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79717"/>
            <a:ext cx="375329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“A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large fraction of the CPU time is spent waiting for data to be fetched from main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memory…we 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are designing cache-friendly algorithms and data structures so Spark applications will spend less time waiting to fetch data from memory and more time doing useful 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work” </a:t>
            </a:r>
            <a:r>
              <a:rPr lang="en-US" sz="1600" dirty="0" smtClean="0"/>
              <a:t>– Spark Team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82359" y="798420"/>
            <a:ext cx="3753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“Drill </a:t>
            </a:r>
            <a:r>
              <a:rPr lang="en-US" dirty="0">
                <a:latin typeface="Calibri Light" charset="0"/>
                <a:ea typeface="Calibri Light" charset="0"/>
                <a:cs typeface="Calibri Light" charset="0"/>
              </a:rPr>
              <a:t>provides a flexible hierarchical columnar data model that can represent complex, highly dynamic and evolving data models and allows efficient processing of it without need to flatten or 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materialize.”</a:t>
            </a:r>
            <a:r>
              <a:rPr lang="en-US" dirty="0"/>
              <a:t> </a:t>
            </a:r>
            <a:r>
              <a:rPr lang="en-US" dirty="0" smtClean="0"/>
              <a:t>-Drill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576" y="1011170"/>
            <a:ext cx="310515" cy="581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23" y="1119953"/>
            <a:ext cx="310515" cy="581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54" y="2992155"/>
            <a:ext cx="1422294" cy="294268"/>
          </a:xfrm>
          <a:prstGeom prst="rect">
            <a:avLst/>
          </a:prstGeom>
        </p:spPr>
      </p:pic>
      <p:sp>
        <p:nvSpPr>
          <p:cNvPr id="199" name="Title 1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Sharing &amp; Interchange</a:t>
            </a:r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457200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Before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143501" y="719331"/>
            <a:ext cx="3543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latin typeface="Lato" charset="0"/>
                <a:ea typeface="Lato" charset="0"/>
                <a:cs typeface="Lato" charset="0"/>
              </a:rPr>
              <a:t>With Arrow</a:t>
            </a:r>
            <a:endParaRPr lang="en-US" u="sng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35740" y="3246770"/>
            <a:ext cx="3986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Each system has its own internal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70-80% CPU wasted on serialization and deserialization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Functionality duplication and unnecessary conversions</a:t>
            </a:r>
            <a:endParaRPr lang="en-US" sz="16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829177" y="3246770"/>
            <a:ext cx="3929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All systems utilize the same memory format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No overhead for cross-system communication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Projects can share functionality (</a:t>
            </a:r>
            <a:r>
              <a:rPr lang="en-US" sz="1600" dirty="0" err="1" smtClean="0">
                <a:latin typeface="Calibri Light" charset="0"/>
                <a:ea typeface="Calibri Light" charset="0"/>
                <a:cs typeface="Calibri Light" charset="0"/>
              </a:rPr>
              <a:t>eg</a:t>
            </a:r>
            <a:r>
              <a:rPr lang="en-US" sz="1600" dirty="0">
                <a:latin typeface="Calibri Light" charset="0"/>
                <a:ea typeface="Calibri Light" charset="0"/>
                <a:cs typeface="Calibri Light" charset="0"/>
              </a:rPr>
              <a:t>:</a:t>
            </a:r>
            <a:r>
              <a:rPr lang="en-US" sz="1600" dirty="0" smtClean="0">
                <a:latin typeface="Calibri Light" charset="0"/>
                <a:ea typeface="Calibri Light" charset="0"/>
                <a:cs typeface="Calibri Light" charset="0"/>
              </a:rPr>
              <a:t> Parquet-to-Arrow reader)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1252201"/>
            <a:ext cx="3543300" cy="1771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252201"/>
            <a:ext cx="3543299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6" y="2479039"/>
            <a:ext cx="492797" cy="492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8317" y="2890946"/>
            <a:ext cx="514218" cy="377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317" y="2453332"/>
            <a:ext cx="492797" cy="4927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7508" y="2890946"/>
            <a:ext cx="514218" cy="377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508" y="1966572"/>
            <a:ext cx="342907" cy="34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3614765" y="2668102"/>
            <a:ext cx="469589" cy="355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65999" r="152"/>
          <a:stretch/>
        </p:blipFill>
        <p:spPr>
          <a:xfrm>
            <a:off x="8175323" y="2699563"/>
            <a:ext cx="469589" cy="355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417" y="3008081"/>
            <a:ext cx="1422294" cy="294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99" y="1229435"/>
            <a:ext cx="504448" cy="2683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3500" y="1183847"/>
            <a:ext cx="504448" cy="268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9586" y="810971"/>
            <a:ext cx="591680" cy="418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3119" y="833737"/>
            <a:ext cx="591680" cy="4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remio Theme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1C69CF"/>
      </a:accent1>
      <a:accent2>
        <a:srgbClr val="358BF3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86000</TotalTime>
  <Words>1127</Words>
  <Application>Microsoft Macintosh PowerPoint</Application>
  <PresentationFormat>On-screen Show (16:9)</PresentationFormat>
  <Paragraphs>292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Calibri</vt:lpstr>
      <vt:lpstr>Calibri Light</vt:lpstr>
      <vt:lpstr>Calibri Light</vt:lpstr>
      <vt:lpstr>Consolas</vt:lpstr>
      <vt:lpstr>Helvetica Neue Light</vt:lpstr>
      <vt:lpstr>HelveticaNeue-Light</vt:lpstr>
      <vt:lpstr>Lato</vt:lpstr>
      <vt:lpstr>Lato Regular</vt:lpstr>
      <vt:lpstr>Tahoma</vt:lpstr>
      <vt:lpstr>Arial</vt:lpstr>
      <vt:lpstr>Office Theme</vt:lpstr>
      <vt:lpstr>PowerPoint Presentation</vt:lpstr>
      <vt:lpstr>PowerPoint Presentation</vt:lpstr>
      <vt:lpstr>Agenda</vt:lpstr>
      <vt:lpstr>Community Driven Standard</vt:lpstr>
      <vt:lpstr>An open source standard</vt:lpstr>
      <vt:lpstr>The Apache Arrow Project</vt:lpstr>
      <vt:lpstr>Interoperability and Ecosystem</vt:lpstr>
      <vt:lpstr>Shared Need =&gt; Open Source Opportunity</vt:lpstr>
      <vt:lpstr>High Performance Sharing &amp; Interchange</vt:lpstr>
      <vt:lpstr>Benefits of Columnar formats</vt:lpstr>
      <vt:lpstr>Columnar layout</vt:lpstr>
      <vt:lpstr>On Disk and in Memory</vt:lpstr>
      <vt:lpstr>Parquet on disk columnar format</vt:lpstr>
      <vt:lpstr>Parquet on disk columnar format</vt:lpstr>
      <vt:lpstr>Access only the data you need</vt:lpstr>
      <vt:lpstr>Parquet nested representation</vt:lpstr>
      <vt:lpstr>Arrow in memory columnar format</vt:lpstr>
      <vt:lpstr>Arrow goals</vt:lpstr>
      <vt:lpstr>Arrow in memory columnar format</vt:lpstr>
      <vt:lpstr>CPU pipeline</vt:lpstr>
      <vt:lpstr>Minimize CPU cache misses</vt:lpstr>
      <vt:lpstr>Focus on CPU Efficiency</vt:lpstr>
      <vt:lpstr>Arrow Messages, RPC &amp; IPC</vt:lpstr>
      <vt:lpstr>Common Message Pattern</vt:lpstr>
      <vt:lpstr>Columnar data</vt:lpstr>
      <vt:lpstr>Record Batch Construction</vt:lpstr>
      <vt:lpstr>Moving Data Between Systems</vt:lpstr>
      <vt:lpstr>Java: Memory Management</vt:lpstr>
      <vt:lpstr>Language Bindings</vt:lpstr>
      <vt:lpstr>Execution examples:</vt:lpstr>
      <vt:lpstr>RPC: Single system execution</vt:lpstr>
      <vt:lpstr>Multi-system IPC</vt:lpstr>
      <vt:lpstr>Summary and Future</vt:lpstr>
      <vt:lpstr>Where is the bottleneck?</vt:lpstr>
      <vt:lpstr>RPC: arrow based storage interchange</vt:lpstr>
      <vt:lpstr>RPC: arrow based cache</vt:lpstr>
      <vt:lpstr>Storage tiering with Non Volatile Memory</vt:lpstr>
      <vt:lpstr>What’s Next</vt:lpstr>
      <vt:lpstr>Get Involved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Julien Le Dem</cp:lastModifiedBy>
  <cp:revision>1368</cp:revision>
  <cp:lastPrinted>2016-06-02T15:48:51Z</cp:lastPrinted>
  <dcterms:created xsi:type="dcterms:W3CDTF">2010-04-12T23:12:02Z</dcterms:created>
  <dcterms:modified xsi:type="dcterms:W3CDTF">2016-09-29T13:45:02Z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