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93470" r:id="rId4"/>
  </p:sldMasterIdLst>
  <p:notesMasterIdLst>
    <p:notesMasterId r:id="rId53"/>
  </p:notesMasterIdLst>
  <p:handoutMasterIdLst>
    <p:handoutMasterId r:id="rId54"/>
  </p:handoutMasterIdLst>
  <p:sldIdLst>
    <p:sldId id="431" r:id="rId5"/>
    <p:sldId id="432" r:id="rId6"/>
    <p:sldId id="433" r:id="rId7"/>
    <p:sldId id="434" r:id="rId8"/>
    <p:sldId id="435" r:id="rId9"/>
    <p:sldId id="436" r:id="rId10"/>
    <p:sldId id="437" r:id="rId11"/>
    <p:sldId id="438" r:id="rId12"/>
    <p:sldId id="439" r:id="rId13"/>
    <p:sldId id="482" r:id="rId14"/>
    <p:sldId id="441" r:id="rId15"/>
    <p:sldId id="442" r:id="rId16"/>
    <p:sldId id="443" r:id="rId17"/>
    <p:sldId id="444" r:id="rId18"/>
    <p:sldId id="446" r:id="rId19"/>
    <p:sldId id="447" r:id="rId20"/>
    <p:sldId id="448" r:id="rId21"/>
    <p:sldId id="449" r:id="rId22"/>
    <p:sldId id="483" r:id="rId23"/>
    <p:sldId id="451" r:id="rId24"/>
    <p:sldId id="452" r:id="rId25"/>
    <p:sldId id="453" r:id="rId26"/>
    <p:sldId id="454" r:id="rId27"/>
    <p:sldId id="455" r:id="rId28"/>
    <p:sldId id="456" r:id="rId29"/>
    <p:sldId id="484" r:id="rId30"/>
    <p:sldId id="458" r:id="rId31"/>
    <p:sldId id="485" r:id="rId32"/>
    <p:sldId id="460" r:id="rId33"/>
    <p:sldId id="461" r:id="rId34"/>
    <p:sldId id="462" r:id="rId35"/>
    <p:sldId id="463" r:id="rId36"/>
    <p:sldId id="464" r:id="rId37"/>
    <p:sldId id="465" r:id="rId38"/>
    <p:sldId id="466" r:id="rId39"/>
    <p:sldId id="467" r:id="rId40"/>
    <p:sldId id="468" r:id="rId41"/>
    <p:sldId id="469" r:id="rId42"/>
    <p:sldId id="470" r:id="rId43"/>
    <p:sldId id="486" r:id="rId44"/>
    <p:sldId id="472" r:id="rId45"/>
    <p:sldId id="473" r:id="rId46"/>
    <p:sldId id="474" r:id="rId47"/>
    <p:sldId id="475" r:id="rId48"/>
    <p:sldId id="476" r:id="rId49"/>
    <p:sldId id="477" r:id="rId50"/>
    <p:sldId id="478" r:id="rId51"/>
    <p:sldId id="479" r:id="rId52"/>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guide id="3" orient="horz" pos="2268" userDrawn="1">
          <p15:clr>
            <a:srgbClr val="A4A3A4"/>
          </p15:clr>
        </p15:guide>
        <p15:guide id="4" pos="494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3" clrMode="bw" hiddenSlides="1"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AA6"/>
    <a:srgbClr val="009A7D"/>
    <a:srgbClr val="2AABE2"/>
    <a:srgbClr val="1C69CF"/>
    <a:srgbClr val="14466C"/>
    <a:srgbClr val="1CAEED"/>
    <a:srgbClr val="205CA8"/>
    <a:srgbClr val="CCE8B8"/>
    <a:srgbClr val="3891FF"/>
    <a:srgbClr val="CCCCC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62" autoAdjust="0"/>
    <p:restoredTop sz="90300" autoAdjust="0"/>
  </p:normalViewPr>
  <p:slideViewPr>
    <p:cSldViewPr snapToGrid="0" snapToObjects="1">
      <p:cViewPr varScale="1">
        <p:scale>
          <a:sx n="117" d="100"/>
          <a:sy n="117" d="100"/>
        </p:scale>
        <p:origin x="504" y="82"/>
      </p:cViewPr>
      <p:guideLst>
        <p:guide orient="horz" pos="1620"/>
        <p:guide pos="2880"/>
        <p:guide orient="horz" pos="2268"/>
        <p:guide pos="4944"/>
      </p:guideLst>
    </p:cSldViewPr>
  </p:slideViewPr>
  <p:notesTextViewPr>
    <p:cViewPr>
      <p:scale>
        <a:sx n="100" d="100"/>
        <a:sy n="100" d="100"/>
      </p:scale>
      <p:origin x="0" y="0"/>
    </p:cViewPr>
  </p:notesTextViewPr>
  <p:sorterViewPr>
    <p:cViewPr>
      <p:scale>
        <a:sx n="149" d="100"/>
        <a:sy n="149"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1" Type="http://schemas.openxmlformats.org/officeDocument/2006/relationships/oleObject" Target="file:///\\Users\julien\Library\Containers\com.microsoft.Excel\Data\Library\Preferences\AutoRecovery\Chart%20in%20Microsoft%20Office%20PowerPoint%20(version%201).xlsb"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Sheet1!$C$1</c:f>
              <c:strCache>
                <c:ptCount val="1"/>
                <c:pt idx="0">
                  <c:v>Changes</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Sheet1!$A$3:$B$6</c:f>
              <c:multiLvlStrCache>
                <c:ptCount val="4"/>
                <c:lvl>
                  <c:pt idx="0">
                    <c:v>October 10, 2016</c:v>
                  </c:pt>
                  <c:pt idx="1">
                    <c:v>February 18, 2017</c:v>
                  </c:pt>
                  <c:pt idx="2">
                    <c:v>May 5, 2017</c:v>
                  </c:pt>
                  <c:pt idx="3">
                    <c:v>May 22, 2017</c:v>
                  </c:pt>
                </c:lvl>
                <c:lvl>
                  <c:pt idx="0">
                    <c:v>0.1.0</c:v>
                  </c:pt>
                  <c:pt idx="1">
                    <c:v>0.2.0</c:v>
                  </c:pt>
                  <c:pt idx="2">
                    <c:v>0.3.0</c:v>
                  </c:pt>
                  <c:pt idx="3">
                    <c:v>0.4.0</c:v>
                  </c:pt>
                </c:lvl>
              </c:multiLvlStrCache>
            </c:multiLvlStrRef>
          </c:cat>
          <c:val>
            <c:numRef>
              <c:f>Sheet1!$C$3:$C$6</c:f>
              <c:numCache>
                <c:formatCode>General</c:formatCode>
                <c:ptCount val="4"/>
                <c:pt idx="0">
                  <c:v>178</c:v>
                </c:pt>
                <c:pt idx="1">
                  <c:v>195</c:v>
                </c:pt>
                <c:pt idx="2">
                  <c:v>311</c:v>
                </c:pt>
                <c:pt idx="3">
                  <c:v>85</c:v>
                </c:pt>
              </c:numCache>
            </c:numRef>
          </c:val>
          <c:extLst>
            <c:ext xmlns:c16="http://schemas.microsoft.com/office/drawing/2014/chart" uri="{C3380CC4-5D6E-409C-BE32-E72D297353CC}">
              <c16:uniqueId val="{00000000-0434-4924-8C9C-F4E952EE2815}"/>
            </c:ext>
          </c:extLst>
        </c:ser>
        <c:ser>
          <c:idx val="1"/>
          <c:order val="1"/>
          <c:tx>
            <c:strRef>
              <c:f>Sheet1!$D$1</c:f>
              <c:strCache>
                <c:ptCount val="1"/>
                <c:pt idx="0">
                  <c:v>Days</c:v>
                </c:pt>
              </c:strCache>
            </c:strRef>
          </c:tx>
          <c:spPr>
            <a:solidFill>
              <a:schemeClr val="tx2">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Sheet1!$A$3:$B$6</c:f>
              <c:multiLvlStrCache>
                <c:ptCount val="4"/>
                <c:lvl>
                  <c:pt idx="0">
                    <c:v>October 10, 2016</c:v>
                  </c:pt>
                  <c:pt idx="1">
                    <c:v>February 18, 2017</c:v>
                  </c:pt>
                  <c:pt idx="2">
                    <c:v>May 5, 2017</c:v>
                  </c:pt>
                  <c:pt idx="3">
                    <c:v>May 22, 2017</c:v>
                  </c:pt>
                </c:lvl>
                <c:lvl>
                  <c:pt idx="0">
                    <c:v>0.1.0</c:v>
                  </c:pt>
                  <c:pt idx="1">
                    <c:v>0.2.0</c:v>
                  </c:pt>
                  <c:pt idx="2">
                    <c:v>0.3.0</c:v>
                  </c:pt>
                  <c:pt idx="3">
                    <c:v>0.4.0</c:v>
                  </c:pt>
                </c:lvl>
              </c:multiLvlStrCache>
            </c:multiLvlStrRef>
          </c:cat>
          <c:val>
            <c:numRef>
              <c:f>Sheet1!$D$3:$D$6</c:f>
              <c:numCache>
                <c:formatCode>General</c:formatCode>
                <c:ptCount val="4"/>
                <c:pt idx="0">
                  <c:v>237</c:v>
                </c:pt>
                <c:pt idx="1">
                  <c:v>131</c:v>
                </c:pt>
                <c:pt idx="2">
                  <c:v>76</c:v>
                </c:pt>
                <c:pt idx="3">
                  <c:v>17</c:v>
                </c:pt>
              </c:numCache>
            </c:numRef>
          </c:val>
          <c:extLst>
            <c:ext xmlns:c16="http://schemas.microsoft.com/office/drawing/2014/chart" uri="{C3380CC4-5D6E-409C-BE32-E72D297353CC}">
              <c16:uniqueId val="{00000001-0434-4924-8C9C-F4E952EE2815}"/>
            </c:ext>
          </c:extLst>
        </c:ser>
        <c:dLbls>
          <c:dLblPos val="outEnd"/>
          <c:showLegendKey val="0"/>
          <c:showVal val="1"/>
          <c:showCatName val="0"/>
          <c:showSerName val="0"/>
          <c:showPercent val="0"/>
          <c:showBubbleSize val="0"/>
        </c:dLbls>
        <c:gapWidth val="219"/>
        <c:overlap val="-27"/>
        <c:axId val="-2130912072"/>
        <c:axId val="-2130918776"/>
      </c:barChart>
      <c:catAx>
        <c:axId val="-21309120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nSpc>
                <a:spcPct val="100000"/>
              </a:lnSpc>
              <a:defRPr sz="1600" b="0" i="0" u="none" strike="noStrike" kern="1200" baseline="0">
                <a:solidFill>
                  <a:schemeClr val="tx1">
                    <a:lumMod val="65000"/>
                    <a:lumOff val="35000"/>
                  </a:schemeClr>
                </a:solidFill>
                <a:latin typeface="Helvetica" panose="020B0604020202020204" pitchFamily="34" charset="0"/>
                <a:ea typeface="+mn-ea"/>
                <a:cs typeface="+mn-cs"/>
              </a:defRPr>
            </a:pPr>
            <a:endParaRPr lang="en-US"/>
          </a:p>
        </c:txPr>
        <c:crossAx val="-2130918776"/>
        <c:crosses val="autoZero"/>
        <c:auto val="1"/>
        <c:lblAlgn val="ctr"/>
        <c:lblOffset val="0"/>
        <c:noMultiLvlLbl val="1"/>
      </c:catAx>
      <c:valAx>
        <c:axId val="-2130918776"/>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21309120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Helvetica" panose="020B0604020202020204" pitchFamily="34" charset="0"/>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latin typeface="Lato Regular"/>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D6AAB70-5070-1448-BC58-5AD20C51C1A9}" type="datetimeFigureOut">
              <a:rPr lang="en-US" smtClean="0">
                <a:latin typeface="Lato Regular"/>
              </a:rPr>
              <a:t>6/6/2017</a:t>
            </a:fld>
            <a:endParaRPr lang="en-US" dirty="0">
              <a:latin typeface="Lato Regular"/>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latin typeface="Lato Regular"/>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7D3A8238-A549-6C46-A965-1D36F95C1C2A}" type="slidenum">
              <a:rPr lang="en-US" smtClean="0">
                <a:latin typeface="Lato Regular"/>
              </a:rPr>
              <a:t>‹#›</a:t>
            </a:fld>
            <a:endParaRPr lang="en-US" dirty="0">
              <a:latin typeface="Lato Regular"/>
            </a:endParaRPr>
          </a:p>
        </p:txBody>
      </p:sp>
    </p:spTree>
    <p:extLst>
      <p:ext uri="{BB962C8B-B14F-4D97-AF65-F5344CB8AC3E}">
        <p14:creationId xmlns:p14="http://schemas.microsoft.com/office/powerpoint/2010/main" val="262165187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Lato Regular"/>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Lato Regular"/>
              </a:defRPr>
            </a:lvl1pPr>
          </a:lstStyle>
          <a:p>
            <a:fld id="{AD1A297C-8F0D-D241-9D1F-35A8DF45076B}" type="datetimeFigureOut">
              <a:rPr lang="en-US" smtClean="0"/>
              <a:pPr/>
              <a:t>6/6/2017</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Lato Regular"/>
              </a:defRPr>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Lato Regular"/>
              </a:defRPr>
            </a:lvl1pPr>
          </a:lstStyle>
          <a:p>
            <a:fld id="{689F08DA-4389-A943-B280-1E9BB9485324}" type="slidenum">
              <a:rPr lang="en-US" smtClean="0"/>
              <a:pPr/>
              <a:t>‹#›</a:t>
            </a:fld>
            <a:endParaRPr lang="en-US" dirty="0"/>
          </a:p>
        </p:txBody>
      </p:sp>
    </p:spTree>
    <p:extLst>
      <p:ext uri="{BB962C8B-B14F-4D97-AF65-F5344CB8AC3E}">
        <p14:creationId xmlns:p14="http://schemas.microsoft.com/office/powerpoint/2010/main" val="2708469995"/>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Lato Regular"/>
        <a:ea typeface="+mn-ea"/>
        <a:cs typeface="+mn-cs"/>
      </a:defRPr>
    </a:lvl1pPr>
    <a:lvl2pPr marL="457200" algn="l" defTabSz="457200" rtl="0" eaLnBrk="1" latinLnBrk="0" hangingPunct="1">
      <a:defRPr sz="1200" kern="1200">
        <a:solidFill>
          <a:schemeClr val="tx1"/>
        </a:solidFill>
        <a:latin typeface="Lato Regular"/>
        <a:ea typeface="+mn-ea"/>
        <a:cs typeface="+mn-cs"/>
      </a:defRPr>
    </a:lvl2pPr>
    <a:lvl3pPr marL="914400" algn="l" defTabSz="457200" rtl="0" eaLnBrk="1" latinLnBrk="0" hangingPunct="1">
      <a:defRPr sz="1200" kern="1200">
        <a:solidFill>
          <a:schemeClr val="tx1"/>
        </a:solidFill>
        <a:latin typeface="Lato Regular"/>
        <a:ea typeface="+mn-ea"/>
        <a:cs typeface="+mn-cs"/>
      </a:defRPr>
    </a:lvl3pPr>
    <a:lvl4pPr marL="1371600" algn="l" defTabSz="457200" rtl="0" eaLnBrk="1" latinLnBrk="0" hangingPunct="1">
      <a:defRPr sz="1200" kern="1200">
        <a:solidFill>
          <a:schemeClr val="tx1"/>
        </a:solidFill>
        <a:latin typeface="Lato Regular"/>
        <a:ea typeface="+mn-ea"/>
        <a:cs typeface="+mn-cs"/>
      </a:defRPr>
    </a:lvl4pPr>
    <a:lvl5pPr marL="1828800" algn="l" defTabSz="457200" rtl="0" eaLnBrk="1" latinLnBrk="0" hangingPunct="1">
      <a:defRPr sz="1200" kern="1200">
        <a:solidFill>
          <a:schemeClr val="tx1"/>
        </a:solidFill>
        <a:latin typeface="Lato Regular"/>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a quantitative hedge fund based in New York City</a:t>
            </a:r>
          </a:p>
        </p:txBody>
      </p:sp>
      <p:sp>
        <p:nvSpPr>
          <p:cNvPr id="4" name="Slide Number Placeholder 3"/>
          <p:cNvSpPr>
            <a:spLocks noGrp="1"/>
          </p:cNvSpPr>
          <p:nvPr>
            <p:ph type="sldNum" sz="quarter" idx="10"/>
          </p:nvPr>
        </p:nvSpPr>
        <p:spPr/>
        <p:txBody>
          <a:bodyPr/>
          <a:lstStyle/>
          <a:p>
            <a:fld id="{689F08DA-4389-A943-B280-1E9BB9485324}" type="slidenum">
              <a:rPr lang="en-US" smtClean="0"/>
              <a:pPr/>
              <a:t>2</a:t>
            </a:fld>
            <a:endParaRPr lang="en-US" dirty="0"/>
          </a:p>
        </p:txBody>
      </p:sp>
    </p:spTree>
    <p:extLst>
      <p:ext uri="{BB962C8B-B14F-4D97-AF65-F5344CB8AC3E}">
        <p14:creationId xmlns:p14="http://schemas.microsoft.com/office/powerpoint/2010/main" val="32427137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(complicated code. Audience should not read the code. The presenter shows the boiler plate code vs actually code. The point here is show audience how difficult it is to do such things)</a:t>
            </a:r>
          </a:p>
          <a:p>
            <a:endParaRPr lang="en-US" dirty="0"/>
          </a:p>
        </p:txBody>
      </p:sp>
      <p:sp>
        <p:nvSpPr>
          <p:cNvPr id="4" name="Slide Number Placeholder 3"/>
          <p:cNvSpPr>
            <a:spLocks noGrp="1"/>
          </p:cNvSpPr>
          <p:nvPr>
            <p:ph type="sldNum" sz="quarter" idx="10"/>
          </p:nvPr>
        </p:nvSpPr>
        <p:spPr/>
        <p:txBody>
          <a:bodyPr/>
          <a:lstStyle/>
          <a:p>
            <a:fld id="{51EE171F-33FD-4691-8B2E-92F67D35E3C4}" type="slidenum">
              <a:rPr lang="en-US" smtClean="0"/>
              <a:t>13</a:t>
            </a:fld>
            <a:endParaRPr lang="en-US"/>
          </a:p>
        </p:txBody>
      </p:sp>
    </p:spTree>
    <p:extLst>
      <p:ext uri="{BB962C8B-B14F-4D97-AF65-F5344CB8AC3E}">
        <p14:creationId xmlns:p14="http://schemas.microsoft.com/office/powerpoint/2010/main" val="38655377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9F08DA-4389-A943-B280-1E9BB9485324}" type="slidenum">
              <a:rPr lang="en-US" smtClean="0"/>
              <a:pPr/>
              <a:t>19</a:t>
            </a:fld>
            <a:endParaRPr lang="en-US" dirty="0"/>
          </a:p>
        </p:txBody>
      </p:sp>
    </p:spTree>
    <p:extLst>
      <p:ext uri="{BB962C8B-B14F-4D97-AF65-F5344CB8AC3E}">
        <p14:creationId xmlns:p14="http://schemas.microsoft.com/office/powerpoint/2010/main" val="36956375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9F08DA-4389-A943-B280-1E9BB9485324}" type="slidenum">
              <a:rPr lang="en-US" smtClean="0"/>
              <a:pPr/>
              <a:t>20</a:t>
            </a:fld>
            <a:endParaRPr lang="en-US" dirty="0"/>
          </a:p>
        </p:txBody>
      </p:sp>
    </p:spTree>
    <p:extLst>
      <p:ext uri="{BB962C8B-B14F-4D97-AF65-F5344CB8AC3E}">
        <p14:creationId xmlns:p14="http://schemas.microsoft.com/office/powerpoint/2010/main" val="38672970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9F08DA-4389-A943-B280-1E9BB9485324}" type="slidenum">
              <a:rPr lang="en-US" smtClean="0"/>
              <a:pPr/>
              <a:t>21</a:t>
            </a:fld>
            <a:endParaRPr lang="en-US" dirty="0"/>
          </a:p>
        </p:txBody>
      </p:sp>
    </p:spTree>
    <p:extLst>
      <p:ext uri="{BB962C8B-B14F-4D97-AF65-F5344CB8AC3E}">
        <p14:creationId xmlns:p14="http://schemas.microsoft.com/office/powerpoint/2010/main" val="19774724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Scatter/gather I/O also unknown as vectored I/O is the a method where single procedure call reads data from a stream and write to multiple buffers </a:t>
            </a:r>
          </a:p>
        </p:txBody>
      </p:sp>
      <p:sp>
        <p:nvSpPr>
          <p:cNvPr id="4" name="Slide Number Placeholder 3"/>
          <p:cNvSpPr>
            <a:spLocks noGrp="1"/>
          </p:cNvSpPr>
          <p:nvPr>
            <p:ph type="sldNum" sz="quarter" idx="10"/>
          </p:nvPr>
        </p:nvSpPr>
        <p:spPr/>
        <p:txBody>
          <a:bodyPr/>
          <a:lstStyle/>
          <a:p>
            <a:fld id="{689F08DA-4389-A943-B280-1E9BB9485324}" type="slidenum">
              <a:rPr lang="en-US" smtClean="0"/>
              <a:pPr/>
              <a:t>22</a:t>
            </a:fld>
            <a:endParaRPr lang="en-US" dirty="0"/>
          </a:p>
        </p:txBody>
      </p:sp>
    </p:spTree>
    <p:extLst>
      <p:ext uri="{BB962C8B-B14F-4D97-AF65-F5344CB8AC3E}">
        <p14:creationId xmlns:p14="http://schemas.microsoft.com/office/powerpoint/2010/main" val="17503602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9F08DA-4389-A943-B280-1E9BB9485324}" type="slidenum">
              <a:rPr lang="en-US" smtClean="0"/>
              <a:pPr/>
              <a:t>25</a:t>
            </a:fld>
            <a:endParaRPr lang="en-US" dirty="0"/>
          </a:p>
        </p:txBody>
      </p:sp>
    </p:spTree>
    <p:extLst>
      <p:ext uri="{BB962C8B-B14F-4D97-AF65-F5344CB8AC3E}">
        <p14:creationId xmlns:p14="http://schemas.microsoft.com/office/powerpoint/2010/main" val="13719785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illustrate further, here is the profiling result of python worker during one UDF evaluation.</a:t>
            </a:r>
          </a:p>
          <a:p>
            <a:endParaRPr lang="en-US" dirty="0"/>
          </a:p>
          <a:p>
            <a:r>
              <a:rPr lang="en-US" dirty="0"/>
              <a:t>Without profiling, It took about 2 seconds to process 2M doubles. And most of the time is spent in serialization and </a:t>
            </a:r>
            <a:r>
              <a:rPr lang="en-US" dirty="0" err="1"/>
              <a:t>udf</a:t>
            </a:r>
            <a:r>
              <a:rPr lang="en-US" dirty="0"/>
              <a:t> </a:t>
            </a:r>
            <a:r>
              <a:rPr lang="en-US" dirty="0" err="1"/>
              <a:t>evalution</a:t>
            </a:r>
            <a:endParaRPr lang="en-US" dirty="0"/>
          </a:p>
        </p:txBody>
      </p:sp>
      <p:sp>
        <p:nvSpPr>
          <p:cNvPr id="4" name="Slide Number Placeholder 3"/>
          <p:cNvSpPr>
            <a:spLocks noGrp="1"/>
          </p:cNvSpPr>
          <p:nvPr>
            <p:ph type="sldNum" sz="quarter" idx="10"/>
          </p:nvPr>
        </p:nvSpPr>
        <p:spPr/>
        <p:txBody>
          <a:bodyPr/>
          <a:lstStyle/>
          <a:p>
            <a:fld id="{689F08DA-4389-A943-B280-1E9BB9485324}" type="slidenum">
              <a:rPr lang="en-US" smtClean="0"/>
              <a:pPr/>
              <a:t>28</a:t>
            </a:fld>
            <a:endParaRPr lang="en-US" dirty="0"/>
          </a:p>
        </p:txBody>
      </p:sp>
    </p:spTree>
    <p:extLst>
      <p:ext uri="{BB962C8B-B14F-4D97-AF65-F5344CB8AC3E}">
        <p14:creationId xmlns:p14="http://schemas.microsoft.com/office/powerpoint/2010/main" val="26062195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we made some changes to the </a:t>
            </a:r>
            <a:r>
              <a:rPr lang="en-US" dirty="0" err="1"/>
              <a:t>PySpark</a:t>
            </a:r>
            <a:endParaRPr lang="en-US" dirty="0"/>
          </a:p>
        </p:txBody>
      </p:sp>
      <p:sp>
        <p:nvSpPr>
          <p:cNvPr id="4" name="Slide Number Placeholder 3"/>
          <p:cNvSpPr>
            <a:spLocks noGrp="1"/>
          </p:cNvSpPr>
          <p:nvPr>
            <p:ph type="sldNum" sz="quarter" idx="10"/>
          </p:nvPr>
        </p:nvSpPr>
        <p:spPr/>
        <p:txBody>
          <a:bodyPr/>
          <a:lstStyle/>
          <a:p>
            <a:fld id="{51EE171F-33FD-4691-8B2E-92F67D35E3C4}" type="slidenum">
              <a:rPr lang="en-US" smtClean="0"/>
              <a:t>29</a:t>
            </a:fld>
            <a:endParaRPr lang="en-US"/>
          </a:p>
        </p:txBody>
      </p:sp>
    </p:spTree>
    <p:extLst>
      <p:ext uri="{BB962C8B-B14F-4D97-AF65-F5344CB8AC3E}">
        <p14:creationId xmlns:p14="http://schemas.microsoft.com/office/powerpoint/2010/main" val="21491760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9F08DA-4389-A943-B280-1E9BB9485324}" type="slidenum">
              <a:rPr lang="en-US" smtClean="0"/>
              <a:pPr/>
              <a:t>30</a:t>
            </a:fld>
            <a:endParaRPr lang="en-US" dirty="0"/>
          </a:p>
        </p:txBody>
      </p:sp>
    </p:spTree>
    <p:extLst>
      <p:ext uri="{BB962C8B-B14F-4D97-AF65-F5344CB8AC3E}">
        <p14:creationId xmlns:p14="http://schemas.microsoft.com/office/powerpoint/2010/main" val="30358993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Without profile, 4 seconds -&gt; 2 seconds</a:t>
            </a:r>
          </a:p>
          <a:p>
            <a:endParaRPr lang="en-US" dirty="0"/>
          </a:p>
          <a:p>
            <a:r>
              <a:rPr lang="en-US" dirty="0"/>
              <a:t>Let’s now compare Scalar vs </a:t>
            </a:r>
            <a:r>
              <a:rPr lang="en-US" dirty="0" err="1"/>
              <a:t>Vectorized</a:t>
            </a:r>
            <a:r>
              <a:rPr lang="en-US" dirty="0"/>
              <a:t> UDF. For 2 M doubles, the runtime of the python worker goes from 2 seconds to about 0.14 seconds, that’s a 15x speed up.</a:t>
            </a:r>
          </a:p>
          <a:p>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689F08DA-4389-A943-B280-1E9BB9485324}" type="slidenum">
              <a:rPr lang="en-US" smtClean="0"/>
              <a:pPr/>
              <a:t>31</a:t>
            </a:fld>
            <a:endParaRPr lang="en-US" dirty="0"/>
          </a:p>
        </p:txBody>
      </p:sp>
    </p:spTree>
    <p:extLst>
      <p:ext uri="{BB962C8B-B14F-4D97-AF65-F5344CB8AC3E}">
        <p14:creationId xmlns:p14="http://schemas.microsoft.com/office/powerpoint/2010/main" val="1015874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Spark build-in functions overs basic math </a:t>
            </a:r>
            <a:r>
              <a:rPr lang="en-US" dirty="0" err="1"/>
              <a:t>opeartors</a:t>
            </a:r>
            <a:r>
              <a:rPr lang="en-US" dirty="0"/>
              <a:t> and functions, such as ‘mean’, ‘</a:t>
            </a:r>
            <a:r>
              <a:rPr lang="en-US" dirty="0" err="1"/>
              <a:t>stddev</a:t>
            </a:r>
            <a:r>
              <a:rPr lang="en-US" dirty="0"/>
              <a:t>’, ‘sum’</a:t>
            </a:r>
          </a:p>
        </p:txBody>
      </p:sp>
      <p:sp>
        <p:nvSpPr>
          <p:cNvPr id="4" name="Slide Number Placeholder 3"/>
          <p:cNvSpPr>
            <a:spLocks noGrp="1"/>
          </p:cNvSpPr>
          <p:nvPr>
            <p:ph type="sldNum" sz="quarter" idx="10"/>
          </p:nvPr>
        </p:nvSpPr>
        <p:spPr/>
        <p:txBody>
          <a:bodyPr/>
          <a:lstStyle/>
          <a:p>
            <a:fld id="{689F08DA-4389-A943-B280-1E9BB9485324}" type="slidenum">
              <a:rPr lang="en-US" smtClean="0"/>
              <a:pPr/>
              <a:t>5</a:t>
            </a:fld>
            <a:endParaRPr lang="en-US" dirty="0"/>
          </a:p>
        </p:txBody>
      </p:sp>
    </p:spTree>
    <p:extLst>
      <p:ext uri="{BB962C8B-B14F-4D97-AF65-F5344CB8AC3E}">
        <p14:creationId xmlns:p14="http://schemas.microsoft.com/office/powerpoint/2010/main" val="10355374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Without profile, 4 seconds -&gt; 2 seconds</a:t>
            </a:r>
          </a:p>
          <a:p>
            <a:endParaRPr lang="en-US" dirty="0"/>
          </a:p>
          <a:p>
            <a:r>
              <a:rPr lang="en-US" dirty="0"/>
              <a:t>Let’s now compare Scalar vs </a:t>
            </a:r>
            <a:r>
              <a:rPr lang="en-US" dirty="0" err="1"/>
              <a:t>Vectorized</a:t>
            </a:r>
            <a:r>
              <a:rPr lang="en-US" dirty="0"/>
              <a:t> UDF. For 2 M doubles, the runtime of the python worker goes from 2 seconds to about 0.14 seconds, that’s a 15x speed up.</a:t>
            </a:r>
          </a:p>
          <a:p>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689F08DA-4389-A943-B280-1E9BB9485324}" type="slidenum">
              <a:rPr lang="en-US" smtClean="0"/>
              <a:pPr/>
              <a:t>32</a:t>
            </a:fld>
            <a:endParaRPr lang="en-US" dirty="0"/>
          </a:p>
        </p:txBody>
      </p:sp>
    </p:spTree>
    <p:extLst>
      <p:ext uri="{BB962C8B-B14F-4D97-AF65-F5344CB8AC3E}">
        <p14:creationId xmlns:p14="http://schemas.microsoft.com/office/powerpoint/2010/main" val="28486484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Without profile, 4 seconds -&gt; 2 seconds</a:t>
            </a:r>
          </a:p>
          <a:p>
            <a:endParaRPr lang="en-US" dirty="0"/>
          </a:p>
          <a:p>
            <a:r>
              <a:rPr lang="en-US" dirty="0"/>
              <a:t>Let’s now compare Scalar vs </a:t>
            </a:r>
            <a:r>
              <a:rPr lang="en-US" dirty="0" err="1"/>
              <a:t>Vectorized</a:t>
            </a:r>
            <a:r>
              <a:rPr lang="en-US" dirty="0"/>
              <a:t> UDF. For 2 M doubles, the runtime of the python worker goes from 2 seconds to about 0.14 seconds, that’s a 15x speed up.</a:t>
            </a:r>
          </a:p>
          <a:p>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689F08DA-4389-A943-B280-1E9BB9485324}" type="slidenum">
              <a:rPr lang="en-US" smtClean="0"/>
              <a:pPr/>
              <a:t>33</a:t>
            </a:fld>
            <a:endParaRPr lang="en-US" dirty="0"/>
          </a:p>
        </p:txBody>
      </p:sp>
    </p:spTree>
    <p:extLst>
      <p:ext uri="{BB962C8B-B14F-4D97-AF65-F5344CB8AC3E}">
        <p14:creationId xmlns:p14="http://schemas.microsoft.com/office/powerpoint/2010/main" val="7289761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1EE171F-33FD-4691-8B2E-92F67D35E3C4}" type="slidenum">
              <a:rPr lang="en-US" smtClean="0"/>
              <a:t>34</a:t>
            </a:fld>
            <a:endParaRPr lang="en-US"/>
          </a:p>
        </p:txBody>
      </p:sp>
    </p:spTree>
    <p:extLst>
      <p:ext uri="{BB962C8B-B14F-4D97-AF65-F5344CB8AC3E}">
        <p14:creationId xmlns:p14="http://schemas.microsoft.com/office/powerpoint/2010/main" val="35368553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9F08DA-4389-A943-B280-1E9BB9485324}" type="slidenum">
              <a:rPr lang="en-US" smtClean="0"/>
              <a:pPr/>
              <a:t>35</a:t>
            </a:fld>
            <a:endParaRPr lang="en-US" dirty="0"/>
          </a:p>
        </p:txBody>
      </p:sp>
    </p:spTree>
    <p:extLst>
      <p:ext uri="{BB962C8B-B14F-4D97-AF65-F5344CB8AC3E}">
        <p14:creationId xmlns:p14="http://schemas.microsoft.com/office/powerpoint/2010/main" val="7343587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9F08DA-4389-A943-B280-1E9BB9485324}" type="slidenum">
              <a:rPr lang="en-US" smtClean="0"/>
              <a:pPr/>
              <a:t>36</a:t>
            </a:fld>
            <a:endParaRPr lang="en-US" dirty="0"/>
          </a:p>
        </p:txBody>
      </p:sp>
    </p:spTree>
    <p:extLst>
      <p:ext uri="{BB962C8B-B14F-4D97-AF65-F5344CB8AC3E}">
        <p14:creationId xmlns:p14="http://schemas.microsoft.com/office/powerpoint/2010/main" val="41557361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9F08DA-4389-A943-B280-1E9BB9485324}" type="slidenum">
              <a:rPr lang="en-US" smtClean="0"/>
              <a:pPr/>
              <a:t>37</a:t>
            </a:fld>
            <a:endParaRPr lang="en-US" dirty="0"/>
          </a:p>
        </p:txBody>
      </p:sp>
    </p:spTree>
    <p:extLst>
      <p:ext uri="{BB962C8B-B14F-4D97-AF65-F5344CB8AC3E}">
        <p14:creationId xmlns:p14="http://schemas.microsoft.com/office/powerpoint/2010/main" val="35092782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9F08DA-4389-A943-B280-1E9BB9485324}" type="slidenum">
              <a:rPr lang="en-US" smtClean="0"/>
              <a:pPr/>
              <a:t>38</a:t>
            </a:fld>
            <a:endParaRPr lang="en-US" dirty="0"/>
          </a:p>
        </p:txBody>
      </p:sp>
    </p:spTree>
    <p:extLst>
      <p:ext uri="{BB962C8B-B14F-4D97-AF65-F5344CB8AC3E}">
        <p14:creationId xmlns:p14="http://schemas.microsoft.com/office/powerpoint/2010/main" val="41923044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9F08DA-4389-A943-B280-1E9BB9485324}" type="slidenum">
              <a:rPr lang="en-US" smtClean="0"/>
              <a:pPr/>
              <a:t>39</a:t>
            </a:fld>
            <a:endParaRPr lang="en-US" dirty="0"/>
          </a:p>
        </p:txBody>
      </p:sp>
    </p:spTree>
    <p:extLst>
      <p:ext uri="{BB962C8B-B14F-4D97-AF65-F5344CB8AC3E}">
        <p14:creationId xmlns:p14="http://schemas.microsoft.com/office/powerpoint/2010/main" val="29559671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Groups are materialized is one of the performance issue. However, this is not the one we focus on here.</a:t>
            </a:r>
          </a:p>
          <a:p>
            <a:endParaRPr lang="en-US" dirty="0"/>
          </a:p>
          <a:p>
            <a:r>
              <a:rPr lang="en-US" dirty="0"/>
              <a:t>For instance, </a:t>
            </a:r>
            <a:r>
              <a:rPr lang="en-US" dirty="0" err="1"/>
              <a:t>groupBy</a:t>
            </a:r>
            <a:r>
              <a:rPr lang="en-US" dirty="0"/>
              <a:t>().</a:t>
            </a:r>
            <a:r>
              <a:rPr lang="en-US" dirty="0" err="1"/>
              <a:t>agg</a:t>
            </a:r>
            <a:r>
              <a:rPr lang="en-US" dirty="0"/>
              <a:t>(</a:t>
            </a:r>
            <a:r>
              <a:rPr lang="en-US" dirty="0" err="1"/>
              <a:t>collect_list</a:t>
            </a:r>
            <a:r>
              <a:rPr lang="en-US" dirty="0"/>
              <a:t>()) fully materialized the group. It takes about 1.5 seconds to do that, while the normalization examples takes more than 25 seconds</a:t>
            </a:r>
          </a:p>
        </p:txBody>
      </p:sp>
      <p:sp>
        <p:nvSpPr>
          <p:cNvPr id="4" name="Slide Number Placeholder 3"/>
          <p:cNvSpPr>
            <a:spLocks noGrp="1"/>
          </p:cNvSpPr>
          <p:nvPr>
            <p:ph type="sldNum" sz="quarter" idx="10"/>
          </p:nvPr>
        </p:nvSpPr>
        <p:spPr/>
        <p:txBody>
          <a:bodyPr/>
          <a:lstStyle/>
          <a:p>
            <a:fld id="{689F08DA-4389-A943-B280-1E9BB9485324}" type="slidenum">
              <a:rPr lang="en-US" smtClean="0"/>
              <a:pPr/>
              <a:t>40</a:t>
            </a:fld>
            <a:endParaRPr lang="en-US" dirty="0"/>
          </a:p>
        </p:txBody>
      </p:sp>
    </p:spTree>
    <p:extLst>
      <p:ext uri="{BB962C8B-B14F-4D97-AF65-F5344CB8AC3E}">
        <p14:creationId xmlns:p14="http://schemas.microsoft.com/office/powerpoint/2010/main" val="331107043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Make it clear before and after</a:t>
            </a:r>
          </a:p>
        </p:txBody>
      </p:sp>
      <p:sp>
        <p:nvSpPr>
          <p:cNvPr id="4" name="Slide Number Placeholder 3"/>
          <p:cNvSpPr>
            <a:spLocks noGrp="1"/>
          </p:cNvSpPr>
          <p:nvPr>
            <p:ph type="sldNum" sz="quarter" idx="10"/>
          </p:nvPr>
        </p:nvSpPr>
        <p:spPr/>
        <p:txBody>
          <a:bodyPr/>
          <a:lstStyle/>
          <a:p>
            <a:fld id="{51EE171F-33FD-4691-8B2E-92F67D35E3C4}" type="slidenum">
              <a:rPr lang="en-US" smtClean="0"/>
              <a:t>41</a:t>
            </a:fld>
            <a:endParaRPr lang="en-US"/>
          </a:p>
        </p:txBody>
      </p:sp>
    </p:spTree>
    <p:extLst>
      <p:ext uri="{BB962C8B-B14F-4D97-AF65-F5344CB8AC3E}">
        <p14:creationId xmlns:p14="http://schemas.microsoft.com/office/powerpoint/2010/main" val="39240740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in comparison with build-in spark functions such as mean and sum where the python code gets translated into java code and executed in JVM</a:t>
            </a:r>
          </a:p>
          <a:p>
            <a:endParaRPr lang="en-US" dirty="0"/>
          </a:p>
          <a:p>
            <a:r>
              <a:rPr lang="en-US" dirty="0"/>
              <a:t>Grouped based </a:t>
            </a:r>
            <a:r>
              <a:rPr lang="en-US" dirty="0" err="1"/>
              <a:t>udf</a:t>
            </a:r>
            <a:r>
              <a:rPr lang="en-US" dirty="0"/>
              <a:t> doesn’t exist now.</a:t>
            </a:r>
          </a:p>
          <a:p>
            <a:endParaRPr lang="en-US" dirty="0"/>
          </a:p>
          <a:p>
            <a:r>
              <a:rPr lang="en-US" dirty="0"/>
              <a:t>Not sure about calling: </a:t>
            </a:r>
            <a:r>
              <a:rPr lang="en-US" dirty="0">
                <a:latin typeface="American Typewriter" charset="0"/>
                <a:ea typeface="American Typewriter" charset="0"/>
                <a:cs typeface="American Typewriter" charset="0"/>
              </a:rPr>
              <a:t>lambda values: </a:t>
            </a:r>
            <a:r>
              <a:rPr lang="en-US" dirty="0" err="1">
                <a:latin typeface="American Typewriter" charset="0"/>
                <a:ea typeface="American Typewriter" charset="0"/>
                <a:cs typeface="American Typewriter" charset="0"/>
              </a:rPr>
              <a:t>np.mean</a:t>
            </a:r>
            <a:r>
              <a:rPr lang="en-US" dirty="0">
                <a:latin typeface="American Typewriter" charset="0"/>
                <a:ea typeface="American Typewriter" charset="0"/>
                <a:cs typeface="American Typewriter" charset="0"/>
              </a:rPr>
              <a:t>(</a:t>
            </a:r>
            <a:r>
              <a:rPr lang="en-US" dirty="0" err="1">
                <a:latin typeface="American Typewriter" charset="0"/>
                <a:ea typeface="American Typewriter" charset="0"/>
                <a:cs typeface="American Typewriter" charset="0"/>
              </a:rPr>
              <a:t>np.array</a:t>
            </a:r>
            <a:r>
              <a:rPr lang="en-US" dirty="0">
                <a:latin typeface="American Typewriter" charset="0"/>
                <a:ea typeface="American Typewriter" charset="0"/>
                <a:cs typeface="American Typewriter" charset="0"/>
              </a:rPr>
              <a:t>(values)) “grouped based </a:t>
            </a:r>
            <a:r>
              <a:rPr lang="en-US" dirty="0" err="1">
                <a:latin typeface="American Typewriter" charset="0"/>
                <a:ea typeface="American Typewriter" charset="0"/>
                <a:cs typeface="American Typewriter" charset="0"/>
              </a:rPr>
              <a:t>udf</a:t>
            </a:r>
            <a:r>
              <a:rPr lang="en-US" dirty="0">
                <a:latin typeface="American Typewriter" charset="0"/>
                <a:ea typeface="American Typewriter" charset="0"/>
                <a:cs typeface="American Typewriter" charset="0"/>
              </a:rPr>
              <a:t>”</a:t>
            </a:r>
          </a:p>
          <a:p>
            <a:endParaRPr lang="en-US" dirty="0"/>
          </a:p>
        </p:txBody>
      </p:sp>
      <p:sp>
        <p:nvSpPr>
          <p:cNvPr id="4" name="Slide Number Placeholder 3"/>
          <p:cNvSpPr>
            <a:spLocks noGrp="1"/>
          </p:cNvSpPr>
          <p:nvPr>
            <p:ph type="sldNum" sz="quarter" idx="10"/>
          </p:nvPr>
        </p:nvSpPr>
        <p:spPr/>
        <p:txBody>
          <a:bodyPr/>
          <a:lstStyle/>
          <a:p>
            <a:fld id="{689F08DA-4389-A943-B280-1E9BB9485324}" type="slidenum">
              <a:rPr lang="en-US" smtClean="0"/>
              <a:pPr/>
              <a:t>6</a:t>
            </a:fld>
            <a:endParaRPr lang="en-US" dirty="0"/>
          </a:p>
        </p:txBody>
      </p:sp>
    </p:spTree>
    <p:extLst>
      <p:ext uri="{BB962C8B-B14F-4D97-AF65-F5344CB8AC3E}">
        <p14:creationId xmlns:p14="http://schemas.microsoft.com/office/powerpoint/2010/main" val="279290921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9F08DA-4389-A943-B280-1E9BB9485324}" type="slidenum">
              <a:rPr lang="en-US" smtClean="0"/>
              <a:pPr/>
              <a:t>43</a:t>
            </a:fld>
            <a:endParaRPr lang="en-US" dirty="0"/>
          </a:p>
        </p:txBody>
      </p:sp>
    </p:spTree>
    <p:extLst>
      <p:ext uri="{BB962C8B-B14F-4D97-AF65-F5344CB8AC3E}">
        <p14:creationId xmlns:p14="http://schemas.microsoft.com/office/powerpoint/2010/main" val="16907243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 time on this slide</a:t>
            </a:r>
          </a:p>
          <a:p>
            <a:endParaRPr lang="en-US" dirty="0"/>
          </a:p>
          <a:p>
            <a:r>
              <a:rPr lang="en-US" dirty="0"/>
              <a:t>RPC: Generic way to exchange data. </a:t>
            </a:r>
          </a:p>
          <a:p>
            <a:endParaRPr lang="en-US" dirty="0"/>
          </a:p>
          <a:p>
            <a:r>
              <a:rPr lang="en-US" dirty="0"/>
              <a:t>IPC: Share memory</a:t>
            </a:r>
          </a:p>
          <a:p>
            <a:endParaRPr lang="en-US" dirty="0"/>
          </a:p>
          <a:p>
            <a:r>
              <a:rPr lang="en-US" dirty="0"/>
              <a:t>Integration:</a:t>
            </a:r>
          </a:p>
        </p:txBody>
      </p:sp>
      <p:sp>
        <p:nvSpPr>
          <p:cNvPr id="4" name="Slide Number Placeholder 3"/>
          <p:cNvSpPr>
            <a:spLocks noGrp="1"/>
          </p:cNvSpPr>
          <p:nvPr>
            <p:ph type="sldNum" sz="quarter" idx="10"/>
          </p:nvPr>
        </p:nvSpPr>
        <p:spPr/>
        <p:txBody>
          <a:bodyPr/>
          <a:lstStyle/>
          <a:p>
            <a:fld id="{689F08DA-4389-A943-B280-1E9BB9485324}" type="slidenum">
              <a:rPr lang="en-US" smtClean="0"/>
              <a:pPr/>
              <a:t>44</a:t>
            </a:fld>
            <a:endParaRPr lang="en-US" dirty="0"/>
          </a:p>
        </p:txBody>
      </p:sp>
    </p:spTree>
    <p:extLst>
      <p:ext uri="{BB962C8B-B14F-4D97-AF65-F5344CB8AC3E}">
        <p14:creationId xmlns:p14="http://schemas.microsoft.com/office/powerpoint/2010/main" val="37909006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60x is computed by:</a:t>
            </a:r>
          </a:p>
          <a:p>
            <a:endParaRPr lang="en-US" dirty="0"/>
          </a:p>
          <a:p>
            <a:r>
              <a:rPr lang="en-US" dirty="0"/>
              <a:t>T1 = </a:t>
            </a:r>
            <a:r>
              <a:rPr lang="en-US" dirty="0" err="1"/>
              <a:t>df.agg</a:t>
            </a:r>
            <a:r>
              <a:rPr lang="en-US" dirty="0"/>
              <a:t>(</a:t>
            </a:r>
            <a:r>
              <a:rPr lang="en-US" dirty="0" err="1"/>
              <a:t>F.sum</a:t>
            </a:r>
            <a:r>
              <a:rPr lang="en-US" dirty="0"/>
              <a:t>(df.v1))</a:t>
            </a:r>
          </a:p>
          <a:p>
            <a:r>
              <a:rPr lang="en-US" dirty="0"/>
              <a:t>T2</a:t>
            </a:r>
            <a:r>
              <a:rPr lang="en-US" baseline="0" dirty="0"/>
              <a:t> = </a:t>
            </a:r>
            <a:r>
              <a:rPr lang="en-US" baseline="0" dirty="0" err="1"/>
              <a:t>df.withColumn</a:t>
            </a:r>
            <a:r>
              <a:rPr lang="en-US" baseline="0" dirty="0"/>
              <a:t>(‘v2’, when(df.v1 &gt; 0, 1.0).otherwise(-1.0)).</a:t>
            </a:r>
            <a:r>
              <a:rPr lang="en-US" baseline="0" dirty="0" err="1"/>
              <a:t>agg</a:t>
            </a:r>
            <a:r>
              <a:rPr lang="en-US" baseline="0" dirty="0"/>
              <a:t>(</a:t>
            </a:r>
            <a:r>
              <a:rPr lang="en-US" baseline="0" dirty="0" err="1"/>
              <a:t>F.sum</a:t>
            </a:r>
            <a:r>
              <a:rPr lang="en-US" baseline="0" dirty="0"/>
              <a:t>(‘v2’)</a:t>
            </a:r>
          </a:p>
          <a:p>
            <a:r>
              <a:rPr lang="en-US" baseline="0" dirty="0"/>
              <a:t>T3 = </a:t>
            </a:r>
            <a:r>
              <a:rPr lang="en-US" baseline="0" dirty="0" err="1"/>
              <a:t>df.withColumn</a:t>
            </a:r>
            <a:r>
              <a:rPr lang="en-US" baseline="0" dirty="0"/>
              <a:t>(‘v3’, </a:t>
            </a:r>
            <a:r>
              <a:rPr lang="en-US" baseline="0" dirty="0" err="1"/>
              <a:t>F.udf</a:t>
            </a:r>
            <a:r>
              <a:rPr lang="en-US" baseline="0" dirty="0"/>
              <a:t>(lambda x: 1.0 if x &gt; 0 else -1.0, </a:t>
            </a:r>
            <a:r>
              <a:rPr lang="en-US" baseline="0" dirty="0" err="1"/>
              <a:t>DoubleType</a:t>
            </a:r>
            <a:r>
              <a:rPr lang="en-US" baseline="0" dirty="0"/>
              <a:t>())(df.v1)).</a:t>
            </a:r>
            <a:r>
              <a:rPr lang="en-US" baseline="0" dirty="0" err="1"/>
              <a:t>agg</a:t>
            </a:r>
            <a:r>
              <a:rPr lang="en-US" baseline="0" dirty="0"/>
              <a:t>(</a:t>
            </a:r>
            <a:r>
              <a:rPr lang="en-US" baseline="0" dirty="0" err="1"/>
              <a:t>F.sum</a:t>
            </a:r>
            <a:r>
              <a:rPr lang="en-US" baseline="0" dirty="0"/>
              <a:t>(“v3”))</a:t>
            </a:r>
          </a:p>
          <a:p>
            <a:endParaRPr lang="en-US" baseline="0" dirty="0"/>
          </a:p>
          <a:p>
            <a:r>
              <a:rPr lang="en-US" baseline="0" dirty="0"/>
              <a:t>(T3 – T1) / (T2 – T1)</a:t>
            </a:r>
            <a:endParaRPr lang="en-US" dirty="0"/>
          </a:p>
        </p:txBody>
      </p:sp>
      <p:sp>
        <p:nvSpPr>
          <p:cNvPr id="4" name="Slide Number Placeholder 3"/>
          <p:cNvSpPr>
            <a:spLocks noGrp="1"/>
          </p:cNvSpPr>
          <p:nvPr>
            <p:ph type="sldNum" sz="quarter" idx="10"/>
          </p:nvPr>
        </p:nvSpPr>
        <p:spPr/>
        <p:txBody>
          <a:bodyPr/>
          <a:lstStyle/>
          <a:p>
            <a:fld id="{51EE171F-33FD-4691-8B2E-92F67D35E3C4}" type="slidenum">
              <a:rPr lang="en-US" smtClean="0"/>
              <a:t>7</a:t>
            </a:fld>
            <a:endParaRPr lang="en-US"/>
          </a:p>
        </p:txBody>
      </p:sp>
    </p:spTree>
    <p:extLst>
      <p:ext uri="{BB962C8B-B14F-4D97-AF65-F5344CB8AC3E}">
        <p14:creationId xmlns:p14="http://schemas.microsoft.com/office/powerpoint/2010/main" val="15856293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Grouping here can be by some id, category, or time based grouping, daily average</a:t>
            </a:r>
          </a:p>
        </p:txBody>
      </p:sp>
      <p:sp>
        <p:nvSpPr>
          <p:cNvPr id="4" name="Slide Number Placeholder 3"/>
          <p:cNvSpPr>
            <a:spLocks noGrp="1"/>
          </p:cNvSpPr>
          <p:nvPr>
            <p:ph type="sldNum" sz="quarter" idx="10"/>
          </p:nvPr>
        </p:nvSpPr>
        <p:spPr/>
        <p:txBody>
          <a:bodyPr/>
          <a:lstStyle/>
          <a:p>
            <a:fld id="{689F08DA-4389-A943-B280-1E9BB9485324}" type="slidenum">
              <a:rPr lang="en-US" smtClean="0"/>
              <a:pPr/>
              <a:t>8</a:t>
            </a:fld>
            <a:endParaRPr lang="en-US" dirty="0"/>
          </a:p>
        </p:txBody>
      </p:sp>
    </p:spTree>
    <p:extLst>
      <p:ext uri="{BB962C8B-B14F-4D97-AF65-F5344CB8AC3E}">
        <p14:creationId xmlns:p14="http://schemas.microsoft.com/office/powerpoint/2010/main" val="29731614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Groups are materialized is one of the performance issue. However, this is not the one we focus on here.</a:t>
            </a:r>
          </a:p>
          <a:p>
            <a:endParaRPr lang="en-US" dirty="0"/>
          </a:p>
          <a:p>
            <a:r>
              <a:rPr lang="en-US" dirty="0"/>
              <a:t>For instance, </a:t>
            </a:r>
            <a:r>
              <a:rPr lang="en-US" dirty="0" err="1"/>
              <a:t>groupBy</a:t>
            </a:r>
            <a:r>
              <a:rPr lang="en-US" dirty="0"/>
              <a:t>().</a:t>
            </a:r>
            <a:r>
              <a:rPr lang="en-US" dirty="0" err="1"/>
              <a:t>agg</a:t>
            </a:r>
            <a:r>
              <a:rPr lang="en-US" dirty="0"/>
              <a:t>(</a:t>
            </a:r>
            <a:r>
              <a:rPr lang="en-US" dirty="0" err="1"/>
              <a:t>collect_list</a:t>
            </a:r>
            <a:r>
              <a:rPr lang="en-US" dirty="0"/>
              <a:t>()) fully materialized the group. It takes about 1.5 seconds to do that, while the normalization examples takes more than 25 seconds</a:t>
            </a:r>
          </a:p>
        </p:txBody>
      </p:sp>
      <p:sp>
        <p:nvSpPr>
          <p:cNvPr id="4" name="Slide Number Placeholder 3"/>
          <p:cNvSpPr>
            <a:spLocks noGrp="1"/>
          </p:cNvSpPr>
          <p:nvPr>
            <p:ph type="sldNum" sz="quarter" idx="10"/>
          </p:nvPr>
        </p:nvSpPr>
        <p:spPr/>
        <p:txBody>
          <a:bodyPr/>
          <a:lstStyle/>
          <a:p>
            <a:fld id="{689F08DA-4389-A943-B280-1E9BB9485324}" type="slidenum">
              <a:rPr lang="en-US" smtClean="0"/>
              <a:pPr/>
              <a:t>9</a:t>
            </a:fld>
            <a:endParaRPr lang="en-US" dirty="0"/>
          </a:p>
        </p:txBody>
      </p:sp>
    </p:spTree>
    <p:extLst>
      <p:ext uri="{BB962C8B-B14F-4D97-AF65-F5344CB8AC3E}">
        <p14:creationId xmlns:p14="http://schemas.microsoft.com/office/powerpoint/2010/main" val="38514949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Groups are materialized is one of the performance issue. However, this is not the one we focus on here.</a:t>
            </a:r>
          </a:p>
          <a:p>
            <a:endParaRPr lang="en-US" dirty="0"/>
          </a:p>
          <a:p>
            <a:r>
              <a:rPr lang="en-US" dirty="0"/>
              <a:t>For instance, </a:t>
            </a:r>
            <a:r>
              <a:rPr lang="en-US" dirty="0" err="1"/>
              <a:t>groupBy</a:t>
            </a:r>
            <a:r>
              <a:rPr lang="en-US" dirty="0"/>
              <a:t>().</a:t>
            </a:r>
            <a:r>
              <a:rPr lang="en-US" dirty="0" err="1"/>
              <a:t>agg</a:t>
            </a:r>
            <a:r>
              <a:rPr lang="en-US" dirty="0"/>
              <a:t>(</a:t>
            </a:r>
            <a:r>
              <a:rPr lang="en-US" dirty="0" err="1"/>
              <a:t>collect_list</a:t>
            </a:r>
            <a:r>
              <a:rPr lang="en-US" dirty="0"/>
              <a:t>()) fully materialized the group. It takes about 1.5 seconds to do that, while the normalization examples takes more than 25 seconds</a:t>
            </a:r>
          </a:p>
        </p:txBody>
      </p:sp>
      <p:sp>
        <p:nvSpPr>
          <p:cNvPr id="4" name="Slide Number Placeholder 3"/>
          <p:cNvSpPr>
            <a:spLocks noGrp="1"/>
          </p:cNvSpPr>
          <p:nvPr>
            <p:ph type="sldNum" sz="quarter" idx="10"/>
          </p:nvPr>
        </p:nvSpPr>
        <p:spPr/>
        <p:txBody>
          <a:bodyPr/>
          <a:lstStyle/>
          <a:p>
            <a:fld id="{689F08DA-4389-A943-B280-1E9BB9485324}" type="slidenum">
              <a:rPr lang="en-US" smtClean="0"/>
              <a:pPr/>
              <a:t>10</a:t>
            </a:fld>
            <a:endParaRPr lang="en-US" dirty="0"/>
          </a:p>
        </p:txBody>
      </p:sp>
    </p:spTree>
    <p:extLst>
      <p:ext uri="{BB962C8B-B14F-4D97-AF65-F5344CB8AC3E}">
        <p14:creationId xmlns:p14="http://schemas.microsoft.com/office/powerpoint/2010/main" val="22645633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(complicated code. Audience should not read the code. The presenter shows the boiler plate code vs actually code. The point here is show audience how difficult it is to do such things)</a:t>
            </a:r>
          </a:p>
          <a:p>
            <a:endParaRPr lang="en-US" dirty="0"/>
          </a:p>
        </p:txBody>
      </p:sp>
      <p:sp>
        <p:nvSpPr>
          <p:cNvPr id="4" name="Slide Number Placeholder 3"/>
          <p:cNvSpPr>
            <a:spLocks noGrp="1"/>
          </p:cNvSpPr>
          <p:nvPr>
            <p:ph type="sldNum" sz="quarter" idx="10"/>
          </p:nvPr>
        </p:nvSpPr>
        <p:spPr/>
        <p:txBody>
          <a:bodyPr/>
          <a:lstStyle/>
          <a:p>
            <a:fld id="{51EE171F-33FD-4691-8B2E-92F67D35E3C4}" type="slidenum">
              <a:rPr lang="en-US" smtClean="0"/>
              <a:t>11</a:t>
            </a:fld>
            <a:endParaRPr lang="en-US"/>
          </a:p>
        </p:txBody>
      </p:sp>
    </p:spTree>
    <p:extLst>
      <p:ext uri="{BB962C8B-B14F-4D97-AF65-F5344CB8AC3E}">
        <p14:creationId xmlns:p14="http://schemas.microsoft.com/office/powerpoint/2010/main" val="16339169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(complicated code. Audience should not read the code. The presenter shows the boiler plate code vs actually code. The point here is show audience how difficult it is to do such things)</a:t>
            </a:r>
          </a:p>
          <a:p>
            <a:endParaRPr lang="en-US" dirty="0"/>
          </a:p>
        </p:txBody>
      </p:sp>
      <p:sp>
        <p:nvSpPr>
          <p:cNvPr id="4" name="Slide Number Placeholder 3"/>
          <p:cNvSpPr>
            <a:spLocks noGrp="1"/>
          </p:cNvSpPr>
          <p:nvPr>
            <p:ph type="sldNum" sz="quarter" idx="10"/>
          </p:nvPr>
        </p:nvSpPr>
        <p:spPr/>
        <p:txBody>
          <a:bodyPr/>
          <a:lstStyle/>
          <a:p>
            <a:fld id="{51EE171F-33FD-4691-8B2E-92F67D35E3C4}" type="slidenum">
              <a:rPr lang="en-US" smtClean="0"/>
              <a:t>12</a:t>
            </a:fld>
            <a:endParaRPr lang="en-US"/>
          </a:p>
        </p:txBody>
      </p:sp>
    </p:spTree>
    <p:extLst>
      <p:ext uri="{BB962C8B-B14F-4D97-AF65-F5344CB8AC3E}">
        <p14:creationId xmlns:p14="http://schemas.microsoft.com/office/powerpoint/2010/main" val="71788872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3.tif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pSp>
        <p:nvGrpSpPr>
          <p:cNvPr id="7" name="Group 6"/>
          <p:cNvGrpSpPr/>
          <p:nvPr userDrawn="1"/>
        </p:nvGrpSpPr>
        <p:grpSpPr>
          <a:xfrm>
            <a:off x="4409333" y="-3244581"/>
            <a:ext cx="7623615" cy="14769563"/>
            <a:chOff x="2095928" y="0"/>
            <a:chExt cx="10566069" cy="20470108"/>
          </a:xfrm>
        </p:grpSpPr>
        <p:grpSp>
          <p:nvGrpSpPr>
            <p:cNvPr id="8" name="Group 7"/>
            <p:cNvGrpSpPr/>
            <p:nvPr userDrawn="1"/>
          </p:nvGrpSpPr>
          <p:grpSpPr>
            <a:xfrm>
              <a:off x="5039262" y="0"/>
              <a:ext cx="7622735" cy="13790468"/>
              <a:chOff x="5039262" y="0"/>
              <a:chExt cx="7622735" cy="13790468"/>
            </a:xfrm>
          </p:grpSpPr>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039262" y="0"/>
                <a:ext cx="5466275" cy="10058400"/>
              </a:xfrm>
              <a:prstGeom prst="rect">
                <a:avLst/>
              </a:prstGeom>
            </p:spPr>
          </p:pic>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95722" y="3732068"/>
                <a:ext cx="5466275" cy="10058400"/>
              </a:xfrm>
              <a:prstGeom prst="rect">
                <a:avLst/>
              </a:prstGeom>
            </p:spPr>
          </p:pic>
        </p:grpSp>
        <p:grpSp>
          <p:nvGrpSpPr>
            <p:cNvPr id="9" name="Group 8"/>
            <p:cNvGrpSpPr/>
            <p:nvPr userDrawn="1"/>
          </p:nvGrpSpPr>
          <p:grpSpPr>
            <a:xfrm>
              <a:off x="2095928" y="6679640"/>
              <a:ext cx="7622735" cy="13790468"/>
              <a:chOff x="5039262" y="0"/>
              <a:chExt cx="7622735" cy="13790468"/>
            </a:xfrm>
          </p:grpSpPr>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039262" y="0"/>
                <a:ext cx="5466275" cy="10058400"/>
              </a:xfrm>
              <a:prstGeom prst="rect">
                <a:avLst/>
              </a:prstGeom>
            </p:spPr>
          </p:pic>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95722" y="3732068"/>
                <a:ext cx="5466275" cy="10058400"/>
              </a:xfrm>
              <a:prstGeom prst="rect">
                <a:avLst/>
              </a:prstGeom>
            </p:spPr>
          </p:pic>
        </p:grpSp>
      </p:grpSp>
      <p:sp>
        <p:nvSpPr>
          <p:cNvPr id="14" name="Title 1"/>
          <p:cNvSpPr>
            <a:spLocks noGrp="1"/>
          </p:cNvSpPr>
          <p:nvPr>
            <p:ph type="ctrTitle"/>
          </p:nvPr>
        </p:nvSpPr>
        <p:spPr>
          <a:xfrm>
            <a:off x="457202" y="1784276"/>
            <a:ext cx="5508058" cy="946224"/>
          </a:xfrm>
          <a:prstGeom prst="rect">
            <a:avLst/>
          </a:prstGeom>
        </p:spPr>
        <p:txBody>
          <a:bodyPr anchor="ctr">
            <a:normAutofit/>
          </a:bodyPr>
          <a:lstStyle>
            <a:lvl1pPr algn="l">
              <a:defRPr sz="2800">
                <a:solidFill>
                  <a:srgbClr val="009AA6"/>
                </a:solidFill>
                <a:latin typeface="Helvetica Neue"/>
                <a:cs typeface="Helvetica Neue"/>
              </a:defRPr>
            </a:lvl1pPr>
          </a:lstStyle>
          <a:p>
            <a:r>
              <a:rPr lang="en-US" dirty="0"/>
              <a:t>Click to edit Master title style</a:t>
            </a:r>
          </a:p>
        </p:txBody>
      </p:sp>
      <p:sp>
        <p:nvSpPr>
          <p:cNvPr id="15" name="Subtitle 2"/>
          <p:cNvSpPr>
            <a:spLocks noGrp="1"/>
          </p:cNvSpPr>
          <p:nvPr>
            <p:ph type="subTitle" idx="1"/>
          </p:nvPr>
        </p:nvSpPr>
        <p:spPr>
          <a:xfrm>
            <a:off x="457202" y="2730500"/>
            <a:ext cx="5508058" cy="457199"/>
          </a:xfrm>
          <a:prstGeom prst="rect">
            <a:avLst/>
          </a:prstGeom>
        </p:spPr>
        <p:txBody>
          <a:bodyPr anchor="ctr">
            <a:normAutofit/>
          </a:bodyPr>
          <a:lstStyle>
            <a:lvl1pPr marL="0" indent="0" algn="l">
              <a:buNone/>
              <a:defRPr sz="1400">
                <a:latin typeface="Helvetica"/>
                <a:cs typeface="Helvetica"/>
              </a:defRPr>
            </a:lvl1pPr>
            <a:lvl2pPr marL="670575" indent="0" algn="ctr">
              <a:buNone/>
              <a:defRPr sz="2933"/>
            </a:lvl2pPr>
            <a:lvl3pPr marL="1341150" indent="0" algn="ctr">
              <a:buNone/>
              <a:defRPr sz="2640"/>
            </a:lvl3pPr>
            <a:lvl4pPr marL="2011726" indent="0" algn="ctr">
              <a:buNone/>
              <a:defRPr sz="2347"/>
            </a:lvl4pPr>
            <a:lvl5pPr marL="2682301" indent="0" algn="ctr">
              <a:buNone/>
              <a:defRPr sz="2347"/>
            </a:lvl5pPr>
            <a:lvl6pPr marL="3352876" indent="0" algn="ctr">
              <a:buNone/>
              <a:defRPr sz="2347"/>
            </a:lvl6pPr>
            <a:lvl7pPr marL="4023451" indent="0" algn="ctr">
              <a:buNone/>
              <a:defRPr sz="2347"/>
            </a:lvl7pPr>
            <a:lvl8pPr marL="4694027" indent="0" algn="ctr">
              <a:buNone/>
              <a:defRPr sz="2347"/>
            </a:lvl8pPr>
            <a:lvl9pPr marL="5364602" indent="0" algn="ctr">
              <a:buNone/>
              <a:defRPr sz="2347"/>
            </a:lvl9pPr>
          </a:lstStyle>
          <a:p>
            <a:r>
              <a:rPr lang="en-US" dirty="0"/>
              <a:t>Click to edit Master subtitle style</a:t>
            </a:r>
          </a:p>
        </p:txBody>
      </p:sp>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7202" y="439340"/>
            <a:ext cx="1828800" cy="331058"/>
          </a:xfrm>
          <a:prstGeom prst="rect">
            <a:avLst/>
          </a:prstGeom>
        </p:spPr>
      </p:pic>
      <p:sp>
        <p:nvSpPr>
          <p:cNvPr id="17" name="Date Placeholder 6"/>
          <p:cNvSpPr>
            <a:spLocks noGrp="1"/>
          </p:cNvSpPr>
          <p:nvPr>
            <p:ph type="dt" sz="half" idx="10"/>
          </p:nvPr>
        </p:nvSpPr>
        <p:spPr>
          <a:xfrm>
            <a:off x="457202" y="3316801"/>
            <a:ext cx="1828800" cy="535517"/>
          </a:xfrm>
          <a:prstGeom prst="rect">
            <a:avLst/>
          </a:prstGeom>
        </p:spPr>
        <p:txBody>
          <a:bodyPr/>
          <a:lstStyle>
            <a:lvl1pPr algn="l">
              <a:defRPr sz="1200" b="1" i="0">
                <a:solidFill>
                  <a:srgbClr val="009AA6"/>
                </a:solidFill>
                <a:latin typeface="Helvetica"/>
                <a:cs typeface="Helvetica"/>
              </a:defRPr>
            </a:lvl1pPr>
          </a:lstStyle>
          <a:p>
            <a:fld id="{93D9A162-65E3-40AC-9C27-E91354015EBE}" type="datetime1">
              <a:rPr lang="en-US" smtClean="0"/>
              <a:pPr/>
              <a:t>6/6/2017</a:t>
            </a:fld>
            <a:endParaRPr lang="en-US" dirty="0"/>
          </a:p>
        </p:txBody>
      </p:sp>
      <p:sp>
        <p:nvSpPr>
          <p:cNvPr id="18" name="Slide Number Placeholder 8"/>
          <p:cNvSpPr>
            <a:spLocks noGrp="1"/>
          </p:cNvSpPr>
          <p:nvPr>
            <p:ph type="sldNum" sz="quarter" idx="12"/>
          </p:nvPr>
        </p:nvSpPr>
        <p:spPr>
          <a:xfrm>
            <a:off x="14595645" y="183153"/>
            <a:ext cx="640007" cy="535517"/>
          </a:xfrm>
          <a:prstGeom prst="rect">
            <a:avLst/>
          </a:prstGeom>
        </p:spPr>
        <p:txBody>
          <a:bodyPr/>
          <a:lstStyle>
            <a:lvl1pPr>
              <a:defRPr sz="1100">
                <a:solidFill>
                  <a:schemeClr val="tx2"/>
                </a:solidFill>
              </a:defRPr>
            </a:lvl1pPr>
          </a:lstStyle>
          <a:p>
            <a:fld id="{B5273F8C-4811-4F01-8DE9-DC04D846F575}" type="slidenum">
              <a:rPr lang="en-US" smtClean="0"/>
              <a:pPr/>
              <a:t>‹#›</a:t>
            </a:fld>
            <a:endParaRPr lang="en-US"/>
          </a:p>
        </p:txBody>
      </p:sp>
      <p:pic>
        <p:nvPicPr>
          <p:cNvPr id="19" name="Picture 18"/>
          <p:cNvPicPr>
            <a:picLocks noChangeAspect="1"/>
          </p:cNvPicPr>
          <p:nvPr userDrawn="1"/>
        </p:nvPicPr>
        <p:blipFill>
          <a:blip r:embed="rId4"/>
          <a:stretch>
            <a:fillRect/>
          </a:stretch>
        </p:blipFill>
        <p:spPr>
          <a:xfrm>
            <a:off x="2717801" y="420568"/>
            <a:ext cx="1193800" cy="379694"/>
          </a:xfrm>
          <a:prstGeom prst="rect">
            <a:avLst/>
          </a:prstGeom>
        </p:spPr>
      </p:pic>
    </p:spTree>
    <p:extLst>
      <p:ext uri="{BB962C8B-B14F-4D97-AF65-F5344CB8AC3E}">
        <p14:creationId xmlns:p14="http://schemas.microsoft.com/office/powerpoint/2010/main" val="39978547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8229600" cy="565785"/>
          </a:xfrm>
          <a:prstGeom prst="rect">
            <a:avLst/>
          </a:prstGeom>
        </p:spPr>
        <p:txBody>
          <a:bodyPr/>
          <a:lstStyle>
            <a:lvl1pPr algn="l">
              <a:defRPr sz="2400">
                <a:solidFill>
                  <a:srgbClr val="009AA6"/>
                </a:solidFill>
                <a:latin typeface="Helvetica"/>
                <a:cs typeface="Helvetica"/>
              </a:defRPr>
            </a:lvl1pPr>
          </a:lstStyle>
          <a:p>
            <a:r>
              <a:rPr lang="en-US" dirty="0"/>
              <a:t>Click to edit Master title style</a:t>
            </a:r>
          </a:p>
        </p:txBody>
      </p:sp>
      <p:sp>
        <p:nvSpPr>
          <p:cNvPr id="3" name="Content Placeholder 2"/>
          <p:cNvSpPr>
            <a:spLocks noGrp="1"/>
          </p:cNvSpPr>
          <p:nvPr>
            <p:ph idx="1"/>
          </p:nvPr>
        </p:nvSpPr>
        <p:spPr>
          <a:xfrm>
            <a:off x="457200" y="883920"/>
            <a:ext cx="8229600" cy="3710305"/>
          </a:xfrm>
          <a:prstGeom prst="rect">
            <a:avLst/>
          </a:prstGeom>
        </p:spPr>
        <p:txBody>
          <a:bodyPr>
            <a:normAutofit/>
          </a:bodyPr>
          <a:lstStyle>
            <a:lvl1pPr>
              <a:defRPr sz="2000">
                <a:latin typeface="Helvetica"/>
                <a:cs typeface="Helvetica"/>
              </a:defRPr>
            </a:lvl1pPr>
            <a:lvl2pPr>
              <a:defRPr sz="1800">
                <a:latin typeface="Helvetica"/>
                <a:cs typeface="Helvetica"/>
              </a:defRPr>
            </a:lvl2pPr>
            <a:lvl3pPr>
              <a:defRPr sz="1600">
                <a:latin typeface="Helvetica"/>
                <a:cs typeface="Helvetica"/>
              </a:defRPr>
            </a:lvl3pPr>
            <a:lvl4pPr>
              <a:defRPr sz="1400">
                <a:latin typeface="Helvetica"/>
                <a:cs typeface="Helvetica"/>
              </a:defRPr>
            </a:lvl4pPr>
            <a:lvl5pPr>
              <a:defRPr sz="1400">
                <a:latin typeface="Helvetica"/>
                <a:cs typeface="Helvetic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descr="Dremio Icon.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45397" y="4670588"/>
            <a:ext cx="439803" cy="406400"/>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575354" y="4683288"/>
            <a:ext cx="349730" cy="349730"/>
          </a:xfrm>
          <a:prstGeom prst="rect">
            <a:avLst/>
          </a:prstGeom>
        </p:spPr>
      </p:pic>
      <p:sp>
        <p:nvSpPr>
          <p:cNvPr id="9" name="Shape 20"/>
          <p:cNvSpPr/>
          <p:nvPr userDrawn="1"/>
        </p:nvSpPr>
        <p:spPr>
          <a:xfrm>
            <a:off x="447040" y="4723754"/>
            <a:ext cx="3390900" cy="215288"/>
          </a:xfrm>
          <a:prstGeom prst="rect">
            <a:avLst/>
          </a:prstGeom>
          <a:ln w="12700">
            <a:miter lim="400000"/>
          </a:ln>
          <a:extLst>
            <a:ext uri="{C572A759-6A51-4108-AA02-DFA0A04FC94B}">
              <ma14:wrappingTextBoxFlag xmlns:ma14="http://schemas.microsoft.com/office/mac/drawingml/2011/main" xmlns="" val="1"/>
            </a:ext>
          </a:extLst>
        </p:spPr>
        <p:txBody>
          <a:bodyPr wrap="square" lIns="34289" tIns="34289" rIns="34289" bIns="34289" anchor="ctr">
            <a:spAutoFit/>
          </a:bodyPr>
          <a:lstStyle>
            <a:lvl1pPr defTabSz="457200">
              <a:defRPr sz="1800">
                <a:solidFill>
                  <a:srgbClr val="808080"/>
                </a:solidFill>
                <a:latin typeface="Tahoma"/>
                <a:ea typeface="Tahoma"/>
                <a:cs typeface="Tahoma"/>
                <a:sym typeface="Tahoma"/>
              </a:defRPr>
            </a:lvl1pPr>
          </a:lstStyle>
          <a:p>
            <a:pPr lvl="0" algn="l">
              <a:defRPr>
                <a:solidFill>
                  <a:srgbClr val="000000"/>
                </a:solidFill>
              </a:defRPr>
            </a:pPr>
            <a:r>
              <a:rPr sz="949" dirty="0">
                <a:solidFill>
                  <a:srgbClr val="808080"/>
                </a:solidFill>
                <a:latin typeface="Helvetica"/>
                <a:cs typeface="Helvetica"/>
              </a:rPr>
              <a:t>© 201</a:t>
            </a:r>
            <a:r>
              <a:rPr lang="en-US" sz="949" dirty="0">
                <a:solidFill>
                  <a:srgbClr val="808080"/>
                </a:solidFill>
                <a:latin typeface="Helvetica"/>
                <a:cs typeface="Helvetica"/>
              </a:rPr>
              <a:t>7</a:t>
            </a:r>
            <a:r>
              <a:rPr sz="949" dirty="0">
                <a:solidFill>
                  <a:srgbClr val="808080"/>
                </a:solidFill>
                <a:latin typeface="Helvetica"/>
                <a:cs typeface="Helvetica"/>
              </a:rPr>
              <a:t> Dremio Corporation</a:t>
            </a:r>
            <a:r>
              <a:rPr lang="en-US" sz="949" dirty="0">
                <a:solidFill>
                  <a:srgbClr val="808080"/>
                </a:solidFill>
                <a:latin typeface="Helvetica"/>
                <a:cs typeface="Helvetica"/>
              </a:rPr>
              <a:t>, Two Sigma Investments, LP</a:t>
            </a:r>
            <a:endParaRPr sz="949" dirty="0">
              <a:solidFill>
                <a:srgbClr val="808080"/>
              </a:solidFill>
              <a:latin typeface="Helvetica"/>
              <a:cs typeface="Helvetica"/>
            </a:endParaRPr>
          </a:p>
        </p:txBody>
      </p:sp>
    </p:spTree>
    <p:extLst>
      <p:ext uri="{BB962C8B-B14F-4D97-AF65-F5344CB8AC3E}">
        <p14:creationId xmlns:p14="http://schemas.microsoft.com/office/powerpoint/2010/main" val="8380934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4" name="Group 3"/>
          <p:cNvGrpSpPr/>
          <p:nvPr userDrawn="1"/>
        </p:nvGrpSpPr>
        <p:grpSpPr>
          <a:xfrm>
            <a:off x="4409333" y="-3244581"/>
            <a:ext cx="7623615" cy="14769563"/>
            <a:chOff x="2095928" y="0"/>
            <a:chExt cx="10566069" cy="20470108"/>
          </a:xfrm>
        </p:grpSpPr>
        <p:grpSp>
          <p:nvGrpSpPr>
            <p:cNvPr id="5" name="Group 4"/>
            <p:cNvGrpSpPr/>
            <p:nvPr userDrawn="1"/>
          </p:nvGrpSpPr>
          <p:grpSpPr>
            <a:xfrm>
              <a:off x="5039262" y="0"/>
              <a:ext cx="7622735" cy="13790468"/>
              <a:chOff x="5039262" y="0"/>
              <a:chExt cx="7622735" cy="13790468"/>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039262" y="0"/>
                <a:ext cx="5466275" cy="10058400"/>
              </a:xfrm>
              <a:prstGeom prst="rect">
                <a:avLst/>
              </a:prstGeom>
            </p:spPr>
          </p:pic>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95722" y="3732068"/>
                <a:ext cx="5466275" cy="10058400"/>
              </a:xfrm>
              <a:prstGeom prst="rect">
                <a:avLst/>
              </a:prstGeom>
            </p:spPr>
          </p:pic>
        </p:grpSp>
        <p:grpSp>
          <p:nvGrpSpPr>
            <p:cNvPr id="6" name="Group 5"/>
            <p:cNvGrpSpPr/>
            <p:nvPr userDrawn="1"/>
          </p:nvGrpSpPr>
          <p:grpSpPr>
            <a:xfrm>
              <a:off x="2095928" y="6679640"/>
              <a:ext cx="7622735" cy="13790468"/>
              <a:chOff x="5039262" y="0"/>
              <a:chExt cx="7622735" cy="13790468"/>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039262" y="0"/>
                <a:ext cx="5466275" cy="10058400"/>
              </a:xfrm>
              <a:prstGeom prst="rect">
                <a:avLst/>
              </a:prstGeom>
            </p:spPr>
          </p:pic>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95722" y="3732068"/>
                <a:ext cx="5466275" cy="10058400"/>
              </a:xfrm>
              <a:prstGeom prst="rect">
                <a:avLst/>
              </a:prstGeom>
            </p:spPr>
          </p:pic>
        </p:grpSp>
      </p:grpSp>
      <p:sp>
        <p:nvSpPr>
          <p:cNvPr id="2" name="Title 1"/>
          <p:cNvSpPr>
            <a:spLocks noGrp="1"/>
          </p:cNvSpPr>
          <p:nvPr>
            <p:ph type="title"/>
          </p:nvPr>
        </p:nvSpPr>
        <p:spPr>
          <a:xfrm>
            <a:off x="722313" y="2607276"/>
            <a:ext cx="7772400" cy="1021556"/>
          </a:xfrm>
        </p:spPr>
        <p:txBody>
          <a:bodyPr anchor="t"/>
          <a:lstStyle>
            <a:lvl1pPr algn="l">
              <a:defRPr sz="2800" b="0" i="0" cap="none" baseline="0">
                <a:solidFill>
                  <a:srgbClr val="009AA6"/>
                </a:solidFill>
                <a:latin typeface="Helvetica"/>
                <a:cs typeface="Helvetica"/>
              </a:defRPr>
            </a:lvl1pPr>
          </a:lstStyle>
          <a:p>
            <a:r>
              <a:rPr lang="en-US" dirty="0"/>
              <a:t>Click to edit Master title style</a:t>
            </a:r>
          </a:p>
        </p:txBody>
      </p:sp>
      <p:sp>
        <p:nvSpPr>
          <p:cNvPr id="3" name="Text Placeholder 2"/>
          <p:cNvSpPr>
            <a:spLocks noGrp="1"/>
          </p:cNvSpPr>
          <p:nvPr>
            <p:ph type="body" idx="1"/>
          </p:nvPr>
        </p:nvSpPr>
        <p:spPr>
          <a:xfrm>
            <a:off x="722313" y="1482135"/>
            <a:ext cx="7772400" cy="1125140"/>
          </a:xfrm>
        </p:spPr>
        <p:txBody>
          <a:bodyPr anchor="b"/>
          <a:lstStyle>
            <a:lvl1pPr marL="0" indent="0">
              <a:buNone/>
              <a:defRPr sz="2000">
                <a:solidFill>
                  <a:schemeClr val="tx1">
                    <a:tint val="75000"/>
                  </a:schemeClr>
                </a:solidFill>
                <a:latin typeface="Helvetica"/>
                <a:cs typeface="Helvetica"/>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94925967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3" name="Title Placeholder 1"/>
          <p:cNvSpPr>
            <a:spLocks noGrp="1"/>
          </p:cNvSpPr>
          <p:nvPr>
            <p:ph type="title"/>
          </p:nvPr>
        </p:nvSpPr>
        <p:spPr>
          <a:xfrm>
            <a:off x="457200" y="205979"/>
            <a:ext cx="8229600" cy="513352"/>
          </a:xfrm>
          <a:prstGeom prst="rect">
            <a:avLst/>
          </a:prstGeom>
        </p:spPr>
        <p:txBody>
          <a:bodyPr vert="horz" lIns="91440" tIns="45720" rIns="91440" bIns="45720" rtlCol="0" anchor="ctr">
            <a:noAutofit/>
          </a:bodyPr>
          <a:lstStyle/>
          <a:p>
            <a:r>
              <a:rPr lang="en-US" dirty="0"/>
              <a:t>Click to edit Master title style</a:t>
            </a:r>
          </a:p>
        </p:txBody>
      </p:sp>
      <p:sp>
        <p:nvSpPr>
          <p:cNvPr id="34" name="Text Placeholder 2"/>
          <p:cNvSpPr>
            <a:spLocks noGrp="1"/>
          </p:cNvSpPr>
          <p:nvPr>
            <p:ph type="body" idx="1"/>
          </p:nvPr>
        </p:nvSpPr>
        <p:spPr>
          <a:xfrm>
            <a:off x="457200" y="887925"/>
            <a:ext cx="8229600" cy="370669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4" name="Slide Number Placeholder 8"/>
          <p:cNvSpPr>
            <a:spLocks noGrp="1"/>
          </p:cNvSpPr>
          <p:nvPr>
            <p:ph type="sldNum" sz="quarter" idx="4"/>
          </p:nvPr>
        </p:nvSpPr>
        <p:spPr>
          <a:xfrm>
            <a:off x="8265196" y="4718277"/>
            <a:ext cx="640007" cy="311729"/>
          </a:xfrm>
          <a:prstGeom prst="rect">
            <a:avLst/>
          </a:prstGeom>
        </p:spPr>
        <p:txBody>
          <a:bodyPr/>
          <a:lstStyle>
            <a:lvl1pPr algn="r">
              <a:defRPr sz="1100">
                <a:solidFill>
                  <a:schemeClr val="tx2"/>
                </a:solidFill>
                <a:latin typeface="Helvetica"/>
                <a:cs typeface="Helvetica"/>
              </a:defRPr>
            </a:lvl1pPr>
          </a:lstStyle>
          <a:p>
            <a:pPr defTabSz="914400"/>
            <a:fld id="{B5273F8C-4811-4F01-8DE9-DC04D846F575}" type="slidenum">
              <a:rPr lang="en-US" kern="0" smtClean="0">
                <a:solidFill>
                  <a:srgbClr val="009AA6"/>
                </a:solidFill>
              </a:rPr>
              <a:pPr defTabSz="914400"/>
              <a:t>‹#›</a:t>
            </a:fld>
            <a:endParaRPr lang="en-US" kern="0">
              <a:solidFill>
                <a:srgbClr val="009AA6"/>
              </a:solidFill>
            </a:endParaRPr>
          </a:p>
        </p:txBody>
      </p:sp>
    </p:spTree>
    <p:extLst>
      <p:ext uri="{BB962C8B-B14F-4D97-AF65-F5344CB8AC3E}">
        <p14:creationId xmlns:p14="http://schemas.microsoft.com/office/powerpoint/2010/main" val="1893625668"/>
      </p:ext>
    </p:extLst>
  </p:cSld>
  <p:clrMap bg1="lt1" tx1="dk1" bg2="lt2" tx2="dk2" accent1="accent1" accent2="accent2" accent3="accent3" accent4="accent4" accent5="accent5" accent6="accent6" hlink="hlink" folHlink="folHlink"/>
  <p:sldLayoutIdLst>
    <p:sldLayoutId id="2147493471" r:id="rId1"/>
    <p:sldLayoutId id="2147493472" r:id="rId2"/>
    <p:sldLayoutId id="2147493473" r:id="rId3"/>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6.tiff"/><Relationship Id="rId1" Type="http://schemas.openxmlformats.org/officeDocument/2006/relationships/slideLayout" Target="../slideLayouts/slideLayout1.xml"/><Relationship Id="rId4" Type="http://schemas.openxmlformats.org/officeDocument/2006/relationships/image" Target="../media/image8.tiff"/></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16.tiff"/><Relationship Id="rId3" Type="http://schemas.openxmlformats.org/officeDocument/2006/relationships/image" Target="../media/image11.tiff"/><Relationship Id="rId7" Type="http://schemas.openxmlformats.org/officeDocument/2006/relationships/image" Target="../media/image15.emf"/><Relationship Id="rId12" Type="http://schemas.openxmlformats.org/officeDocument/2006/relationships/image" Target="../media/image19.tiff"/><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4.emf"/><Relationship Id="rId11" Type="http://schemas.openxmlformats.org/officeDocument/2006/relationships/image" Target="../media/image18.tiff"/><Relationship Id="rId5" Type="http://schemas.openxmlformats.org/officeDocument/2006/relationships/image" Target="../media/image13.emf"/><Relationship Id="rId10" Type="http://schemas.openxmlformats.org/officeDocument/2006/relationships/image" Target="../media/image17.tiff"/><Relationship Id="rId4" Type="http://schemas.openxmlformats.org/officeDocument/2006/relationships/image" Target="../media/image12.tiff"/><Relationship Id="rId9" Type="http://schemas.openxmlformats.org/officeDocument/2006/relationships/image" Target="../media/image6.tiff"/></Relationships>
</file>

<file path=ppt/slides/_rels/slide2.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tiff"/></Relationships>
</file>

<file path=ppt/slides/_rels/slide20.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hyperlink" Target="http://s.apache.org/arrowstrata4" TargetMode="External"/><Relationship Id="rId3" Type="http://schemas.openxmlformats.org/officeDocument/2006/relationships/hyperlink" Target="http://s.apache.org/arrowresult1" TargetMode="External"/><Relationship Id="rId7" Type="http://schemas.openxmlformats.org/officeDocument/2006/relationships/hyperlink" Target="http://s.apache.org/arrowresult3" TargetMode="External"/><Relationship Id="rId2" Type="http://schemas.openxmlformats.org/officeDocument/2006/relationships/hyperlink" Target="http://s.apache.org/arrowstrata1" TargetMode="External"/><Relationship Id="rId1" Type="http://schemas.openxmlformats.org/officeDocument/2006/relationships/slideLayout" Target="../slideLayouts/slideLayout2.xml"/><Relationship Id="rId6" Type="http://schemas.openxmlformats.org/officeDocument/2006/relationships/hyperlink" Target="http://s.apache.org/arrowstrata3" TargetMode="External"/><Relationship Id="rId5" Type="http://schemas.openxmlformats.org/officeDocument/2006/relationships/hyperlink" Target="http://s.apache.org/arrowresult2" TargetMode="External"/><Relationship Id="rId4" Type="http://schemas.openxmlformats.org/officeDocument/2006/relationships/hyperlink" Target="http://s.apache.org/arrowstrata2" TargetMode="External"/><Relationship Id="rId9" Type="http://schemas.openxmlformats.org/officeDocument/2006/relationships/hyperlink" Target="http://s.apache.org/arrowresult4" TargetMode="External"/></Relationships>
</file>

<file path=ppt/slides/_rels/slide2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3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hyperlink" Target="https://apachearrowslackin.herokuapp.com/" TargetMode="Externa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457202" y="1784276"/>
            <a:ext cx="5276437" cy="946224"/>
          </a:xfrm>
        </p:spPr>
        <p:txBody>
          <a:bodyPr>
            <a:normAutofit fontScale="90000"/>
          </a:bodyPr>
          <a:lstStyle/>
          <a:p>
            <a:r>
              <a:rPr lang="en-US" dirty="0"/>
              <a:t>Improving Python and Spark Performance and Interoperability with Apache Arrow</a:t>
            </a:r>
            <a:br>
              <a:rPr lang="en-US" dirty="0"/>
            </a:br>
            <a:endParaRPr lang="en-US" dirty="0"/>
          </a:p>
        </p:txBody>
      </p:sp>
      <p:sp>
        <p:nvSpPr>
          <p:cNvPr id="3" name="Subtitle 2"/>
          <p:cNvSpPr>
            <a:spLocks noGrp="1"/>
          </p:cNvSpPr>
          <p:nvPr>
            <p:ph type="subTitle" idx="1"/>
          </p:nvPr>
        </p:nvSpPr>
        <p:spPr>
          <a:xfrm>
            <a:off x="457202" y="3610578"/>
            <a:ext cx="5508058" cy="1080212"/>
          </a:xfrm>
        </p:spPr>
        <p:txBody>
          <a:bodyPr anchor="t">
            <a:noAutofit/>
          </a:bodyPr>
          <a:lstStyle/>
          <a:p>
            <a:r>
              <a:rPr lang="en-US" b="1" dirty="0" err="1"/>
              <a:t>Julien</a:t>
            </a:r>
            <a:r>
              <a:rPr lang="en-US" b="1" dirty="0"/>
              <a:t> Le Dem</a:t>
            </a:r>
          </a:p>
          <a:p>
            <a:r>
              <a:rPr lang="en-US" dirty="0"/>
              <a:t>Principal Architect</a:t>
            </a:r>
          </a:p>
          <a:p>
            <a:r>
              <a:rPr lang="en-US" dirty="0" err="1"/>
              <a:t>Dremio</a:t>
            </a:r>
            <a:endParaRPr lang="en-US" dirty="0"/>
          </a:p>
        </p:txBody>
      </p:sp>
      <p:grpSp>
        <p:nvGrpSpPr>
          <p:cNvPr id="7" name="Group 6"/>
          <p:cNvGrpSpPr/>
          <p:nvPr/>
        </p:nvGrpSpPr>
        <p:grpSpPr>
          <a:xfrm>
            <a:off x="626542" y="2738343"/>
            <a:ext cx="3183320" cy="833322"/>
            <a:chOff x="726562" y="2802548"/>
            <a:chExt cx="3183320" cy="833322"/>
          </a:xfrm>
        </p:grpSpPr>
        <p:pic>
          <p:nvPicPr>
            <p:cNvPr id="2" name="Picture 1"/>
            <p:cNvPicPr>
              <a:picLocks noChangeAspect="1"/>
            </p:cNvPicPr>
            <p:nvPr/>
          </p:nvPicPr>
          <p:blipFill>
            <a:blip r:embed="rId2">
              <a:grayscl/>
            </a:blip>
            <a:stretch>
              <a:fillRect/>
            </a:stretch>
          </p:blipFill>
          <p:spPr>
            <a:xfrm>
              <a:off x="2272488" y="3021626"/>
              <a:ext cx="430510" cy="430510"/>
            </a:xfrm>
            <a:prstGeom prst="rect">
              <a:avLst/>
            </a:prstGeom>
          </p:spPr>
        </p:pic>
        <p:pic>
          <p:nvPicPr>
            <p:cNvPr id="4" name="Picture 3"/>
            <p:cNvPicPr>
              <a:picLocks noChangeAspect="1"/>
            </p:cNvPicPr>
            <p:nvPr/>
          </p:nvPicPr>
          <p:blipFill>
            <a:blip r:embed="rId3">
              <a:grayscl/>
            </a:blip>
            <a:stretch>
              <a:fillRect/>
            </a:stretch>
          </p:blipFill>
          <p:spPr>
            <a:xfrm>
              <a:off x="3076560" y="2802548"/>
              <a:ext cx="833322" cy="833322"/>
            </a:xfrm>
            <a:prstGeom prst="rect">
              <a:avLst/>
            </a:prstGeom>
          </p:spPr>
        </p:pic>
        <p:pic>
          <p:nvPicPr>
            <p:cNvPr id="5" name="Picture 4"/>
            <p:cNvPicPr>
              <a:picLocks noChangeAspect="1"/>
            </p:cNvPicPr>
            <p:nvPr/>
          </p:nvPicPr>
          <p:blipFill rotWithShape="1">
            <a:blip r:embed="rId4">
              <a:grayscl/>
            </a:blip>
            <a:srcRect l="23736" t="10676" r="24738" b="22225"/>
            <a:stretch/>
          </p:blipFill>
          <p:spPr>
            <a:xfrm>
              <a:off x="726562" y="2802548"/>
              <a:ext cx="1323010" cy="833322"/>
            </a:xfrm>
            <a:prstGeom prst="rect">
              <a:avLst/>
            </a:prstGeom>
          </p:spPr>
        </p:pic>
      </p:grpSp>
      <p:sp>
        <p:nvSpPr>
          <p:cNvPr id="8" name="Subtitle 2"/>
          <p:cNvSpPr txBox="1">
            <a:spLocks/>
          </p:cNvSpPr>
          <p:nvPr/>
        </p:nvSpPr>
        <p:spPr>
          <a:xfrm>
            <a:off x="3076560" y="3610578"/>
            <a:ext cx="2691780" cy="915520"/>
          </a:xfrm>
          <a:prstGeom prst="rect">
            <a:avLst/>
          </a:prstGeom>
        </p:spPr>
        <p:txBody>
          <a:bodyPr vert="horz" lIns="91440" tIns="45720" rIns="91440" bIns="45720" rtlCol="0" anchor="t">
            <a:noAutofit/>
          </a:bodyPr>
          <a:lstStyle>
            <a:lvl1pPr marL="0" indent="0" algn="l" defTabSz="457200" rtl="0" eaLnBrk="1" latinLnBrk="0" hangingPunct="1">
              <a:spcBef>
                <a:spcPct val="20000"/>
              </a:spcBef>
              <a:buFont typeface="Arial"/>
              <a:buNone/>
              <a:defRPr sz="1400" kern="1200">
                <a:solidFill>
                  <a:schemeClr val="tx1"/>
                </a:solidFill>
                <a:latin typeface="Helvetica"/>
                <a:ea typeface="+mn-ea"/>
                <a:cs typeface="Helvetica"/>
              </a:defRPr>
            </a:lvl1pPr>
            <a:lvl2pPr marL="670575" indent="0" algn="ctr" defTabSz="457200" rtl="0" eaLnBrk="1" latinLnBrk="0" hangingPunct="1">
              <a:spcBef>
                <a:spcPct val="20000"/>
              </a:spcBef>
              <a:buFont typeface="Arial"/>
              <a:buNone/>
              <a:defRPr sz="2933" kern="1200">
                <a:solidFill>
                  <a:schemeClr val="tx1"/>
                </a:solidFill>
                <a:latin typeface="+mn-lt"/>
                <a:ea typeface="+mn-ea"/>
                <a:cs typeface="+mn-cs"/>
              </a:defRPr>
            </a:lvl2pPr>
            <a:lvl3pPr marL="1341150" indent="0" algn="ctr" defTabSz="457200" rtl="0" eaLnBrk="1" latinLnBrk="0" hangingPunct="1">
              <a:spcBef>
                <a:spcPct val="20000"/>
              </a:spcBef>
              <a:buFont typeface="Arial"/>
              <a:buNone/>
              <a:defRPr sz="2640" kern="1200">
                <a:solidFill>
                  <a:schemeClr val="tx1"/>
                </a:solidFill>
                <a:latin typeface="+mn-lt"/>
                <a:ea typeface="+mn-ea"/>
                <a:cs typeface="+mn-cs"/>
              </a:defRPr>
            </a:lvl3pPr>
            <a:lvl4pPr marL="2011726" indent="0" algn="ctr" defTabSz="457200" rtl="0" eaLnBrk="1" latinLnBrk="0" hangingPunct="1">
              <a:spcBef>
                <a:spcPct val="20000"/>
              </a:spcBef>
              <a:buFont typeface="Arial"/>
              <a:buNone/>
              <a:defRPr sz="2347" kern="1200">
                <a:solidFill>
                  <a:schemeClr val="tx1"/>
                </a:solidFill>
                <a:latin typeface="+mn-lt"/>
                <a:ea typeface="+mn-ea"/>
                <a:cs typeface="+mn-cs"/>
              </a:defRPr>
            </a:lvl4pPr>
            <a:lvl5pPr marL="2682301" indent="0" algn="ctr" defTabSz="457200" rtl="0" eaLnBrk="1" latinLnBrk="0" hangingPunct="1">
              <a:spcBef>
                <a:spcPct val="20000"/>
              </a:spcBef>
              <a:buFont typeface="Arial"/>
              <a:buNone/>
              <a:defRPr sz="2347" kern="1200">
                <a:solidFill>
                  <a:schemeClr val="tx1"/>
                </a:solidFill>
                <a:latin typeface="+mn-lt"/>
                <a:ea typeface="+mn-ea"/>
                <a:cs typeface="+mn-cs"/>
              </a:defRPr>
            </a:lvl5pPr>
            <a:lvl6pPr marL="3352876" indent="0" algn="ctr" defTabSz="457200" rtl="0" eaLnBrk="1" latinLnBrk="0" hangingPunct="1">
              <a:spcBef>
                <a:spcPct val="20000"/>
              </a:spcBef>
              <a:buFont typeface="Arial"/>
              <a:buNone/>
              <a:defRPr sz="2347" kern="1200">
                <a:solidFill>
                  <a:schemeClr val="tx1"/>
                </a:solidFill>
                <a:latin typeface="+mn-lt"/>
                <a:ea typeface="+mn-ea"/>
                <a:cs typeface="+mn-cs"/>
              </a:defRPr>
            </a:lvl6pPr>
            <a:lvl7pPr marL="4023451" indent="0" algn="ctr" defTabSz="457200" rtl="0" eaLnBrk="1" latinLnBrk="0" hangingPunct="1">
              <a:spcBef>
                <a:spcPct val="20000"/>
              </a:spcBef>
              <a:buFont typeface="Arial"/>
              <a:buNone/>
              <a:defRPr sz="2347" kern="1200">
                <a:solidFill>
                  <a:schemeClr val="tx1"/>
                </a:solidFill>
                <a:latin typeface="+mn-lt"/>
                <a:ea typeface="+mn-ea"/>
                <a:cs typeface="+mn-cs"/>
              </a:defRPr>
            </a:lvl7pPr>
            <a:lvl8pPr marL="4694027" indent="0" algn="ctr" defTabSz="457200" rtl="0" eaLnBrk="1" latinLnBrk="0" hangingPunct="1">
              <a:spcBef>
                <a:spcPct val="20000"/>
              </a:spcBef>
              <a:buFont typeface="Arial"/>
              <a:buNone/>
              <a:defRPr sz="2347" kern="1200">
                <a:solidFill>
                  <a:schemeClr val="tx1"/>
                </a:solidFill>
                <a:latin typeface="+mn-lt"/>
                <a:ea typeface="+mn-ea"/>
                <a:cs typeface="+mn-cs"/>
              </a:defRPr>
            </a:lvl8pPr>
            <a:lvl9pPr marL="5364602" indent="0" algn="ctr" defTabSz="457200" rtl="0" eaLnBrk="1" latinLnBrk="0" hangingPunct="1">
              <a:spcBef>
                <a:spcPct val="20000"/>
              </a:spcBef>
              <a:buFont typeface="Arial"/>
              <a:buNone/>
              <a:defRPr sz="2347" kern="1200">
                <a:solidFill>
                  <a:schemeClr val="tx1"/>
                </a:solidFill>
                <a:latin typeface="+mn-lt"/>
                <a:ea typeface="+mn-ea"/>
                <a:cs typeface="+mn-cs"/>
              </a:defRPr>
            </a:lvl9pPr>
          </a:lstStyle>
          <a:p>
            <a:r>
              <a:rPr lang="en-US" b="1" dirty="0"/>
              <a:t>Li Jin</a:t>
            </a:r>
          </a:p>
          <a:p>
            <a:r>
              <a:rPr lang="en-US" dirty="0"/>
              <a:t>Software Engineer</a:t>
            </a:r>
          </a:p>
          <a:p>
            <a:r>
              <a:rPr lang="en-US" dirty="0"/>
              <a:t>Two Sigma Investments</a:t>
            </a:r>
          </a:p>
          <a:p>
            <a:endParaRPr lang="en-US" dirty="0"/>
          </a:p>
        </p:txBody>
      </p:sp>
    </p:spTree>
    <p:extLst>
      <p:ext uri="{BB962C8B-B14F-4D97-AF65-F5344CB8AC3E}">
        <p14:creationId xmlns:p14="http://schemas.microsoft.com/office/powerpoint/2010/main" val="29948724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Data Normalization</a:t>
            </a:r>
          </a:p>
        </p:txBody>
      </p:sp>
      <p:sp>
        <p:nvSpPr>
          <p:cNvPr id="4" name="Content Placeholder 2"/>
          <p:cNvSpPr>
            <a:spLocks noGrp="1"/>
          </p:cNvSpPr>
          <p:nvPr>
            <p:ph idx="1"/>
          </p:nvPr>
        </p:nvSpPr>
        <p:spPr/>
        <p:txBody>
          <a:bodyPr anchor="ctr">
            <a:normAutofit/>
          </a:bodyPr>
          <a:lstStyle/>
          <a:p>
            <a:pPr marL="0" indent="0" algn="ctr">
              <a:buNone/>
            </a:pPr>
            <a:r>
              <a:rPr lang="en-US" sz="2400" dirty="0">
                <a:latin typeface="Apple Chancery" charset="0"/>
                <a:ea typeface="Apple Chancery" charset="0"/>
                <a:cs typeface="Apple Chancery" charset="0"/>
              </a:rPr>
              <a:t>(values – </a:t>
            </a:r>
            <a:r>
              <a:rPr lang="en-US" sz="2400" dirty="0" err="1">
                <a:latin typeface="Apple Chancery" charset="0"/>
                <a:ea typeface="Apple Chancery" charset="0"/>
                <a:cs typeface="Apple Chancery" charset="0"/>
              </a:rPr>
              <a:t>values.mean</a:t>
            </a:r>
            <a:r>
              <a:rPr lang="en-US" sz="2400" dirty="0">
                <a:latin typeface="Apple Chancery" charset="0"/>
                <a:ea typeface="Apple Chancery" charset="0"/>
                <a:cs typeface="Apple Chancery" charset="0"/>
              </a:rPr>
              <a:t>()) / </a:t>
            </a:r>
            <a:r>
              <a:rPr lang="en-US" sz="2400" dirty="0" err="1">
                <a:latin typeface="Apple Chancery" charset="0"/>
                <a:ea typeface="Apple Chancery" charset="0"/>
                <a:cs typeface="Apple Chancery" charset="0"/>
              </a:rPr>
              <a:t>values.std</a:t>
            </a:r>
            <a:r>
              <a:rPr lang="en-US" sz="2400" dirty="0">
                <a:latin typeface="Apple Chancery" charset="0"/>
                <a:ea typeface="Apple Chancery" charset="0"/>
                <a:cs typeface="Apple Chancery" charset="0"/>
              </a:rPr>
              <a:t>()</a:t>
            </a:r>
          </a:p>
        </p:txBody>
      </p:sp>
    </p:spTree>
    <p:extLst>
      <p:ext uri="{BB962C8B-B14F-4D97-AF65-F5344CB8AC3E}">
        <p14:creationId xmlns:p14="http://schemas.microsoft.com/office/powerpoint/2010/main" val="360637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Data Normalization</a:t>
            </a:r>
          </a:p>
        </p:txBody>
      </p:sp>
      <p:pic>
        <p:nvPicPr>
          <p:cNvPr id="4" name="Picture 3"/>
          <p:cNvPicPr>
            <a:picLocks noChangeAspect="1"/>
          </p:cNvPicPr>
          <p:nvPr/>
        </p:nvPicPr>
        <p:blipFill>
          <a:blip r:embed="rId3"/>
          <a:stretch>
            <a:fillRect/>
          </a:stretch>
        </p:blipFill>
        <p:spPr>
          <a:xfrm>
            <a:off x="1683309" y="772160"/>
            <a:ext cx="5777382" cy="3793965"/>
          </a:xfrm>
          <a:prstGeom prst="rect">
            <a:avLst/>
          </a:prstGeom>
        </p:spPr>
      </p:pic>
    </p:spTree>
    <p:extLst>
      <p:ext uri="{BB962C8B-B14F-4D97-AF65-F5344CB8AC3E}">
        <p14:creationId xmlns:p14="http://schemas.microsoft.com/office/powerpoint/2010/main" val="11174337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Monthly Data Normalization</a:t>
            </a:r>
          </a:p>
        </p:txBody>
      </p:sp>
      <p:pic>
        <p:nvPicPr>
          <p:cNvPr id="19" name="Picture 18"/>
          <p:cNvPicPr>
            <a:picLocks noChangeAspect="1"/>
          </p:cNvPicPr>
          <p:nvPr/>
        </p:nvPicPr>
        <p:blipFill>
          <a:blip r:embed="rId3"/>
          <a:stretch>
            <a:fillRect/>
          </a:stretch>
        </p:blipFill>
        <p:spPr>
          <a:xfrm>
            <a:off x="1293210" y="647484"/>
            <a:ext cx="5930550" cy="3909597"/>
          </a:xfrm>
          <a:prstGeom prst="rect">
            <a:avLst/>
          </a:prstGeom>
        </p:spPr>
      </p:pic>
      <p:sp>
        <p:nvSpPr>
          <p:cNvPr id="20" name="Rectangle 19"/>
          <p:cNvSpPr/>
          <p:nvPr/>
        </p:nvSpPr>
        <p:spPr>
          <a:xfrm>
            <a:off x="1293210" y="647484"/>
            <a:ext cx="5930550" cy="1001059"/>
          </a:xfrm>
          <a:prstGeom prst="rect">
            <a:avLst/>
          </a:prstGeom>
          <a:solidFill>
            <a:srgbClr val="FFFFFF">
              <a:alpha val="90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1293210" y="1815615"/>
            <a:ext cx="5930550" cy="162328"/>
          </a:xfrm>
          <a:prstGeom prst="rect">
            <a:avLst/>
          </a:prstGeom>
          <a:solidFill>
            <a:srgbClr val="FFFFFF">
              <a:alpha val="90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1293210" y="2609124"/>
            <a:ext cx="5930550" cy="153284"/>
          </a:xfrm>
          <a:prstGeom prst="rect">
            <a:avLst/>
          </a:prstGeom>
          <a:solidFill>
            <a:srgbClr val="FFFFFF">
              <a:alpha val="90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1293210" y="2938524"/>
            <a:ext cx="5930550" cy="162328"/>
          </a:xfrm>
          <a:prstGeom prst="rect">
            <a:avLst/>
          </a:prstGeom>
          <a:solidFill>
            <a:srgbClr val="FFFFFF">
              <a:alpha val="90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1293210" y="3393590"/>
            <a:ext cx="5930550" cy="1172535"/>
          </a:xfrm>
          <a:prstGeom prst="rect">
            <a:avLst/>
          </a:prstGeom>
          <a:solidFill>
            <a:srgbClr val="FFFFFF">
              <a:alpha val="90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1293210" y="2122924"/>
            <a:ext cx="5930550" cy="310084"/>
          </a:xfrm>
          <a:prstGeom prst="rect">
            <a:avLst/>
          </a:prstGeom>
          <a:solidFill>
            <a:srgbClr val="FFFFFF">
              <a:alpha val="90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Arrow Connector 28"/>
          <p:cNvCxnSpPr>
            <a:cxnSpLocks/>
            <a:stCxn id="28" idx="1"/>
          </p:cNvCxnSpPr>
          <p:nvPr/>
        </p:nvCxnSpPr>
        <p:spPr>
          <a:xfrm flipH="1">
            <a:off x="5931394" y="2371796"/>
            <a:ext cx="866188" cy="482438"/>
          </a:xfrm>
          <a:prstGeom prst="straightConnector1">
            <a:avLst/>
          </a:prstGeom>
          <a:ln>
            <a:solidFill>
              <a:srgbClr val="FF0000"/>
            </a:solidFill>
            <a:tailEnd type="triangle"/>
          </a:ln>
          <a:effectLst>
            <a:outerShdw blurRad="40000" dist="20000" dir="5400000" rotWithShape="0">
              <a:schemeClr val="tx1">
                <a:alpha val="38000"/>
              </a:schemeClr>
            </a:outerShdw>
          </a:effectLst>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a:cxnSpLocks/>
          </p:cNvCxnSpPr>
          <p:nvPr/>
        </p:nvCxnSpPr>
        <p:spPr>
          <a:xfrm flipH="1">
            <a:off x="5931394" y="2681244"/>
            <a:ext cx="866189" cy="604065"/>
          </a:xfrm>
          <a:prstGeom prst="straightConnector1">
            <a:avLst/>
          </a:prstGeom>
          <a:ln>
            <a:solidFill>
              <a:srgbClr val="FF0000"/>
            </a:solidFill>
            <a:tailEnd type="triangle"/>
          </a:ln>
          <a:effectLst>
            <a:outerShdw blurRad="40000" dist="20000" dir="5400000" rotWithShape="0">
              <a:schemeClr val="tx1">
                <a:alpha val="38000"/>
              </a:schemeClr>
            </a:outerShdw>
          </a:effectLst>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a:cxnSpLocks/>
          </p:cNvCxnSpPr>
          <p:nvPr/>
        </p:nvCxnSpPr>
        <p:spPr>
          <a:xfrm flipH="1" flipV="1">
            <a:off x="5869431" y="1720170"/>
            <a:ext cx="928151" cy="521677"/>
          </a:xfrm>
          <a:prstGeom prst="straightConnector1">
            <a:avLst/>
          </a:prstGeom>
          <a:ln>
            <a:solidFill>
              <a:srgbClr val="FF0000"/>
            </a:solidFill>
            <a:tailEnd type="triangle"/>
          </a:ln>
          <a:effectLst>
            <a:outerShdw blurRad="40000" dist="20000" dir="5400000" rotWithShape="0">
              <a:schemeClr val="tx1">
                <a:alpha val="38000"/>
              </a:schemeClr>
            </a:outerShdw>
          </a:effectLst>
        </p:spPr>
        <p:style>
          <a:lnRef idx="2">
            <a:schemeClr val="accent1"/>
          </a:lnRef>
          <a:fillRef idx="0">
            <a:schemeClr val="accent1"/>
          </a:fillRef>
          <a:effectRef idx="1">
            <a:schemeClr val="accent1"/>
          </a:effectRef>
          <a:fontRef idx="minor">
            <a:schemeClr val="tx1"/>
          </a:fontRef>
        </p:style>
      </p:cxnSp>
      <p:sp>
        <p:nvSpPr>
          <p:cNvPr id="28" name="TextBox 27"/>
          <p:cNvSpPr txBox="1"/>
          <p:nvPr/>
        </p:nvSpPr>
        <p:spPr>
          <a:xfrm>
            <a:off x="6797582" y="2094797"/>
            <a:ext cx="2150475" cy="553998"/>
          </a:xfrm>
          <a:prstGeom prst="rect">
            <a:avLst/>
          </a:prstGeom>
          <a:noFill/>
        </p:spPr>
        <p:txBody>
          <a:bodyPr wrap="square" rtlCol="0">
            <a:spAutoFit/>
          </a:bodyPr>
          <a:lstStyle/>
          <a:p>
            <a:r>
              <a:rPr lang="en-US" sz="3000" dirty="0">
                <a:ln w="0"/>
                <a:solidFill>
                  <a:srgbClr val="FF0000"/>
                </a:solidFill>
                <a:effectLst>
                  <a:outerShdw blurRad="38100" dist="19050" dir="2700000" algn="tl" rotWithShape="0">
                    <a:schemeClr val="dk1">
                      <a:alpha val="40000"/>
                    </a:schemeClr>
                  </a:outerShdw>
                </a:effectLst>
                <a:latin typeface="Helvetica"/>
                <a:cs typeface="Helvetica"/>
              </a:rPr>
              <a:t>Useful bits</a:t>
            </a:r>
            <a:endParaRPr lang="en-US" sz="3000" dirty="0">
              <a:solidFill>
                <a:srgbClr val="FF0000"/>
              </a:solidFill>
              <a:latin typeface="Helvetica"/>
              <a:cs typeface="Helvetica"/>
            </a:endParaRPr>
          </a:p>
        </p:txBody>
      </p:sp>
    </p:spTree>
    <p:extLst>
      <p:ext uri="{BB962C8B-B14F-4D97-AF65-F5344CB8AC3E}">
        <p14:creationId xmlns:p14="http://schemas.microsoft.com/office/powerpoint/2010/main" val="38972024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Monthly Data Normalization</a:t>
            </a:r>
          </a:p>
        </p:txBody>
      </p:sp>
      <p:pic>
        <p:nvPicPr>
          <p:cNvPr id="19" name="Picture 18"/>
          <p:cNvPicPr>
            <a:picLocks noChangeAspect="1"/>
          </p:cNvPicPr>
          <p:nvPr/>
        </p:nvPicPr>
        <p:blipFill>
          <a:blip r:embed="rId3"/>
          <a:stretch>
            <a:fillRect/>
          </a:stretch>
        </p:blipFill>
        <p:spPr>
          <a:xfrm>
            <a:off x="1293210" y="647484"/>
            <a:ext cx="5930550" cy="3909597"/>
          </a:xfrm>
          <a:prstGeom prst="rect">
            <a:avLst/>
          </a:prstGeom>
        </p:spPr>
      </p:pic>
      <p:sp>
        <p:nvSpPr>
          <p:cNvPr id="20" name="Rectangle 19"/>
          <p:cNvSpPr/>
          <p:nvPr/>
        </p:nvSpPr>
        <p:spPr>
          <a:xfrm>
            <a:off x="1293210" y="647484"/>
            <a:ext cx="5930550" cy="1001059"/>
          </a:xfrm>
          <a:prstGeom prst="rect">
            <a:avLst/>
          </a:prstGeom>
          <a:solidFill>
            <a:srgbClr val="FFFFFF">
              <a:alpha val="90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1293210" y="1815615"/>
            <a:ext cx="5930550" cy="162328"/>
          </a:xfrm>
          <a:prstGeom prst="rect">
            <a:avLst/>
          </a:prstGeom>
          <a:solidFill>
            <a:srgbClr val="FFFFFF">
              <a:alpha val="90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1293210" y="2600080"/>
            <a:ext cx="5930550" cy="162328"/>
          </a:xfrm>
          <a:prstGeom prst="rect">
            <a:avLst/>
          </a:prstGeom>
          <a:solidFill>
            <a:srgbClr val="FFFFFF">
              <a:alpha val="90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1293210" y="2938524"/>
            <a:ext cx="5930550" cy="162328"/>
          </a:xfrm>
          <a:prstGeom prst="rect">
            <a:avLst/>
          </a:prstGeom>
          <a:solidFill>
            <a:srgbClr val="FFFFFF">
              <a:alpha val="90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1293210" y="3393590"/>
            <a:ext cx="5930550" cy="1172535"/>
          </a:xfrm>
          <a:prstGeom prst="rect">
            <a:avLst/>
          </a:prstGeom>
          <a:solidFill>
            <a:srgbClr val="FFFFFF">
              <a:alpha val="90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2302540" y="699750"/>
            <a:ext cx="3275635" cy="646331"/>
          </a:xfrm>
          <a:prstGeom prst="rect">
            <a:avLst/>
          </a:prstGeom>
          <a:noFill/>
        </p:spPr>
        <p:txBody>
          <a:bodyPr wrap="square" rtlCol="0">
            <a:spAutoFit/>
          </a:bodyPr>
          <a:lstStyle/>
          <a:p>
            <a:r>
              <a:rPr lang="en-US" sz="3600" dirty="0">
                <a:ln w="0"/>
                <a:solidFill>
                  <a:srgbClr val="FF0000"/>
                </a:solidFill>
                <a:effectLst>
                  <a:outerShdw blurRad="38100" dist="19050" dir="2700000" algn="tl" rotWithShape="0">
                    <a:schemeClr val="dk1">
                      <a:alpha val="40000"/>
                    </a:schemeClr>
                  </a:outerShdw>
                </a:effectLst>
              </a:rPr>
              <a:t>Boilerplate</a:t>
            </a:r>
            <a:endParaRPr lang="en-US" sz="3600" dirty="0">
              <a:solidFill>
                <a:srgbClr val="FF0000"/>
              </a:solidFill>
            </a:endParaRPr>
          </a:p>
        </p:txBody>
      </p:sp>
      <p:sp>
        <p:nvSpPr>
          <p:cNvPr id="14" name="TextBox 13"/>
          <p:cNvSpPr txBox="1"/>
          <p:nvPr/>
        </p:nvSpPr>
        <p:spPr>
          <a:xfrm>
            <a:off x="2302539" y="3592107"/>
            <a:ext cx="3275635" cy="646331"/>
          </a:xfrm>
          <a:prstGeom prst="rect">
            <a:avLst/>
          </a:prstGeom>
          <a:noFill/>
        </p:spPr>
        <p:txBody>
          <a:bodyPr wrap="square" rtlCol="0">
            <a:spAutoFit/>
          </a:bodyPr>
          <a:lstStyle/>
          <a:p>
            <a:r>
              <a:rPr lang="en-US" sz="3600" dirty="0">
                <a:ln w="0"/>
                <a:solidFill>
                  <a:srgbClr val="FF0000"/>
                </a:solidFill>
                <a:effectLst>
                  <a:outerShdw blurRad="38100" dist="19050" dir="2700000" algn="tl" rotWithShape="0">
                    <a:schemeClr val="dk1">
                      <a:alpha val="40000"/>
                    </a:schemeClr>
                  </a:outerShdw>
                </a:effectLst>
              </a:rPr>
              <a:t>Boilerplate</a:t>
            </a:r>
            <a:endParaRPr lang="en-US" sz="3600" dirty="0">
              <a:solidFill>
                <a:srgbClr val="FF0000"/>
              </a:solidFill>
            </a:endParaRPr>
          </a:p>
        </p:txBody>
      </p:sp>
      <p:sp>
        <p:nvSpPr>
          <p:cNvPr id="15" name="Rectangle 14"/>
          <p:cNvSpPr/>
          <p:nvPr/>
        </p:nvSpPr>
        <p:spPr>
          <a:xfrm>
            <a:off x="1293210" y="2122924"/>
            <a:ext cx="5930550" cy="310084"/>
          </a:xfrm>
          <a:prstGeom prst="rect">
            <a:avLst/>
          </a:prstGeom>
          <a:solidFill>
            <a:srgbClr val="FFFFFF">
              <a:alpha val="90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907489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Monthly Data Normalization</a:t>
            </a:r>
          </a:p>
        </p:txBody>
      </p:sp>
      <p:sp>
        <p:nvSpPr>
          <p:cNvPr id="3" name="Content Placeholder 2"/>
          <p:cNvSpPr>
            <a:spLocks noGrp="1"/>
          </p:cNvSpPr>
          <p:nvPr>
            <p:ph idx="1"/>
          </p:nvPr>
        </p:nvSpPr>
        <p:spPr/>
        <p:txBody>
          <a:bodyPr/>
          <a:lstStyle/>
          <a:p>
            <a:pPr>
              <a:buClr>
                <a:srgbClr val="009AA6"/>
              </a:buClr>
            </a:pPr>
            <a:r>
              <a:rPr lang="en-US" dirty="0"/>
              <a:t>Poor performance - 16x slower than baseline</a:t>
            </a:r>
          </a:p>
          <a:p>
            <a:pPr marL="457200" lvl="1" indent="0" algn="ctr">
              <a:buNone/>
            </a:pPr>
            <a:endParaRPr lang="en-US" dirty="0">
              <a:latin typeface="Arial" charset="0"/>
              <a:ea typeface="Arial" charset="0"/>
              <a:cs typeface="Arial" charset="0"/>
            </a:endParaRPr>
          </a:p>
        </p:txBody>
      </p:sp>
      <p:sp>
        <p:nvSpPr>
          <p:cNvPr id="4" name="Rectangle 3"/>
          <p:cNvSpPr/>
          <p:nvPr/>
        </p:nvSpPr>
        <p:spPr>
          <a:xfrm>
            <a:off x="2243863" y="1852921"/>
            <a:ext cx="3794629" cy="400110"/>
          </a:xfrm>
          <a:prstGeom prst="rect">
            <a:avLst/>
          </a:prstGeom>
        </p:spPr>
        <p:txBody>
          <a:bodyPr wrap="none">
            <a:spAutoFit/>
          </a:bodyPr>
          <a:lstStyle/>
          <a:p>
            <a:pPr lvl="1"/>
            <a:r>
              <a:rPr lang="en-US" sz="2000" dirty="0" err="1">
                <a:latin typeface="Helvetica" panose="020B0604020202020204" pitchFamily="34" charset="0"/>
                <a:ea typeface="Arial" charset="0"/>
                <a:cs typeface="Helvetica" panose="020B0604020202020204" pitchFamily="34" charset="0"/>
              </a:rPr>
              <a:t>groupBy</a:t>
            </a:r>
            <a:r>
              <a:rPr lang="en-US" sz="2000" dirty="0">
                <a:latin typeface="Arial" charset="0"/>
                <a:ea typeface="Arial" charset="0"/>
                <a:cs typeface="Arial" charset="0"/>
              </a:rPr>
              <a:t>().</a:t>
            </a:r>
            <a:r>
              <a:rPr lang="en-US" sz="2000" dirty="0" err="1">
                <a:latin typeface="Arial" charset="0"/>
                <a:ea typeface="Arial" charset="0"/>
                <a:cs typeface="Arial" charset="0"/>
              </a:rPr>
              <a:t>agg</a:t>
            </a:r>
            <a:r>
              <a:rPr lang="en-US" sz="2000" dirty="0">
                <a:latin typeface="Arial" charset="0"/>
                <a:ea typeface="Arial" charset="0"/>
                <a:cs typeface="Arial" charset="0"/>
              </a:rPr>
              <a:t>(</a:t>
            </a:r>
            <a:r>
              <a:rPr lang="en-US" sz="2000" dirty="0" err="1">
                <a:latin typeface="Arial" charset="0"/>
                <a:ea typeface="Arial" charset="0"/>
                <a:cs typeface="Arial" charset="0"/>
              </a:rPr>
              <a:t>collect_list</a:t>
            </a:r>
            <a:r>
              <a:rPr lang="en-US" sz="2000" dirty="0">
                <a:latin typeface="Arial" charset="0"/>
                <a:ea typeface="Arial" charset="0"/>
                <a:cs typeface="Arial" charset="0"/>
              </a:rPr>
              <a:t>())</a:t>
            </a:r>
          </a:p>
        </p:txBody>
      </p:sp>
    </p:spTree>
    <p:extLst>
      <p:ext uri="{BB962C8B-B14F-4D97-AF65-F5344CB8AC3E}">
        <p14:creationId xmlns:p14="http://schemas.microsoft.com/office/powerpoint/2010/main" val="3566793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Problems</a:t>
            </a:r>
          </a:p>
        </p:txBody>
      </p:sp>
      <p:sp>
        <p:nvSpPr>
          <p:cNvPr id="3" name="Content Placeholder 2"/>
          <p:cNvSpPr>
            <a:spLocks noGrp="1"/>
          </p:cNvSpPr>
          <p:nvPr>
            <p:ph idx="1"/>
          </p:nvPr>
        </p:nvSpPr>
        <p:spPr/>
        <p:txBody>
          <a:bodyPr/>
          <a:lstStyle/>
          <a:p>
            <a:pPr>
              <a:buClr>
                <a:srgbClr val="009AA6"/>
              </a:buClr>
            </a:pPr>
            <a:r>
              <a:rPr lang="en-US" dirty="0"/>
              <a:t>Packing / unpacking nested rows</a:t>
            </a:r>
          </a:p>
          <a:p>
            <a:pPr>
              <a:buClr>
                <a:srgbClr val="009AA6"/>
              </a:buClr>
            </a:pPr>
            <a:r>
              <a:rPr lang="en-US" dirty="0"/>
              <a:t>Inefficient data movement (Serialization / Deserialization)</a:t>
            </a:r>
          </a:p>
          <a:p>
            <a:pPr>
              <a:buClr>
                <a:srgbClr val="009AA6"/>
              </a:buClr>
            </a:pPr>
            <a:r>
              <a:rPr lang="en-US" dirty="0"/>
              <a:t>Scalar computation model: object boxing and interpreter overhead</a:t>
            </a:r>
          </a:p>
          <a:p>
            <a:endParaRPr lang="en-US" dirty="0"/>
          </a:p>
        </p:txBody>
      </p:sp>
    </p:spTree>
    <p:extLst>
      <p:ext uri="{BB962C8B-B14F-4D97-AF65-F5344CB8AC3E}">
        <p14:creationId xmlns:p14="http://schemas.microsoft.com/office/powerpoint/2010/main" val="17320077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lstStyle/>
          <a:p>
            <a:r>
              <a:rPr lang="en-US" sz="3600" dirty="0"/>
              <a:t>Apache </a:t>
            </a:r>
            <a:br>
              <a:rPr lang="en-US" sz="3600" dirty="0"/>
            </a:br>
            <a:r>
              <a:rPr lang="en-US" sz="3600" dirty="0"/>
              <a:t>Arrow</a:t>
            </a:r>
          </a:p>
        </p:txBody>
      </p:sp>
    </p:spTree>
    <p:extLst>
      <p:ext uri="{BB962C8B-B14F-4D97-AF65-F5344CB8AC3E}">
        <p14:creationId xmlns:p14="http://schemas.microsoft.com/office/powerpoint/2010/main" val="22369710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Arrow: An open source standard</a:t>
            </a:r>
          </a:p>
        </p:txBody>
      </p:sp>
      <p:sp>
        <p:nvSpPr>
          <p:cNvPr id="3" name="Content Placeholder 2"/>
          <p:cNvSpPr>
            <a:spLocks noGrp="1"/>
          </p:cNvSpPr>
          <p:nvPr>
            <p:ph idx="1"/>
          </p:nvPr>
        </p:nvSpPr>
        <p:spPr>
          <a:xfrm>
            <a:off x="457200" y="883920"/>
            <a:ext cx="7134309" cy="3710305"/>
          </a:xfrm>
        </p:spPr>
        <p:txBody>
          <a:bodyPr>
            <a:noAutofit/>
          </a:bodyPr>
          <a:lstStyle/>
          <a:p>
            <a:pPr>
              <a:buClr>
                <a:srgbClr val="009AA6"/>
              </a:buClr>
            </a:pPr>
            <a:r>
              <a:rPr lang="en-US" dirty="0"/>
              <a:t>Common need for in memory columnar</a:t>
            </a:r>
          </a:p>
          <a:p>
            <a:pPr>
              <a:buClr>
                <a:srgbClr val="009AA6"/>
              </a:buClr>
            </a:pPr>
            <a:r>
              <a:rPr lang="en-US" dirty="0"/>
              <a:t>Building on the success of Parquet.</a:t>
            </a:r>
          </a:p>
          <a:p>
            <a:pPr>
              <a:buClr>
                <a:srgbClr val="009AA6"/>
              </a:buClr>
            </a:pPr>
            <a:r>
              <a:rPr lang="en-US" dirty="0"/>
              <a:t>Top-level Apache project</a:t>
            </a:r>
          </a:p>
          <a:p>
            <a:pPr>
              <a:buClr>
                <a:srgbClr val="009AA6"/>
              </a:buClr>
            </a:pPr>
            <a:r>
              <a:rPr lang="en-US" dirty="0"/>
              <a:t>Standard from the start</a:t>
            </a:r>
          </a:p>
          <a:p>
            <a:pPr lvl="1">
              <a:buClr>
                <a:srgbClr val="009AA6"/>
              </a:buClr>
            </a:pPr>
            <a:r>
              <a:rPr lang="en-US" dirty="0"/>
              <a:t>Developers from 13+ major open source projects involved</a:t>
            </a:r>
          </a:p>
          <a:p>
            <a:pPr>
              <a:buClr>
                <a:srgbClr val="009AA6"/>
              </a:buClr>
            </a:pPr>
            <a:r>
              <a:rPr lang="en-US" dirty="0"/>
              <a:t>Benefits:</a:t>
            </a:r>
          </a:p>
          <a:p>
            <a:pPr lvl="1">
              <a:buClr>
                <a:srgbClr val="009AA6"/>
              </a:buClr>
            </a:pPr>
            <a:r>
              <a:rPr lang="en-US" dirty="0"/>
              <a:t>Share the effort</a:t>
            </a:r>
          </a:p>
          <a:p>
            <a:pPr lvl="1">
              <a:buClr>
                <a:srgbClr val="009AA6"/>
              </a:buClr>
            </a:pPr>
            <a:r>
              <a:rPr lang="en-US" dirty="0"/>
              <a:t>Create an ecosystem</a:t>
            </a:r>
          </a:p>
          <a:p>
            <a:endParaRPr lang="en-US" sz="2400" dirty="0"/>
          </a:p>
        </p:txBody>
      </p:sp>
      <p:graphicFrame>
        <p:nvGraphicFramePr>
          <p:cNvPr id="4" name="Content Placeholder 4"/>
          <p:cNvGraphicFramePr>
            <a:graphicFrameLocks/>
          </p:cNvGraphicFramePr>
          <p:nvPr>
            <p:extLst>
              <p:ext uri="{D42A27DB-BD31-4B8C-83A1-F6EECF244321}">
                <p14:modId xmlns:p14="http://schemas.microsoft.com/office/powerpoint/2010/main" val="1813021434"/>
              </p:ext>
            </p:extLst>
          </p:nvPr>
        </p:nvGraphicFramePr>
        <p:xfrm>
          <a:off x="7708740" y="205979"/>
          <a:ext cx="1325301" cy="4114800"/>
        </p:xfrm>
        <a:graphic>
          <a:graphicData uri="http://schemas.openxmlformats.org/drawingml/2006/table">
            <a:tbl>
              <a:tblPr bandRow="1">
                <a:tableStyleId>{5C22544A-7EE6-4342-B048-85BDC9FD1C3A}</a:tableStyleId>
              </a:tblPr>
              <a:tblGrid>
                <a:gridCol w="1325301">
                  <a:extLst>
                    <a:ext uri="{9D8B030D-6E8A-4147-A177-3AD203B41FA5}">
                      <a16:colId xmlns:a16="http://schemas.microsoft.com/office/drawing/2014/main" val="20000"/>
                    </a:ext>
                  </a:extLst>
                </a:gridCol>
              </a:tblGrid>
              <a:tr h="191902">
                <a:tc>
                  <a:txBody>
                    <a:bodyPr/>
                    <a:lstStyle/>
                    <a:p>
                      <a:r>
                        <a:rPr lang="en-US" sz="1200" dirty="0">
                          <a:latin typeface="Lato" charset="0"/>
                          <a:ea typeface="Lato" charset="0"/>
                          <a:cs typeface="Lato" charset="0"/>
                        </a:rPr>
                        <a:t>Calcite</a:t>
                      </a:r>
                    </a:p>
                  </a:txBody>
                  <a:tcPr/>
                </a:tc>
                <a:extLst>
                  <a:ext uri="{0D108BD9-81ED-4DB2-BD59-A6C34878D82A}">
                    <a16:rowId xmlns:a16="http://schemas.microsoft.com/office/drawing/2014/main" val="10000"/>
                  </a:ext>
                </a:extLst>
              </a:tr>
              <a:tr h="227625">
                <a:tc>
                  <a:txBody>
                    <a:bodyPr/>
                    <a:lstStyle/>
                    <a:p>
                      <a:r>
                        <a:rPr lang="en-US" sz="1200" dirty="0">
                          <a:latin typeface="Lato" charset="0"/>
                          <a:ea typeface="Lato" charset="0"/>
                          <a:cs typeface="Lato" charset="0"/>
                        </a:rPr>
                        <a:t>Cassandra</a:t>
                      </a:r>
                    </a:p>
                  </a:txBody>
                  <a:tcPr/>
                </a:tc>
                <a:extLst>
                  <a:ext uri="{0D108BD9-81ED-4DB2-BD59-A6C34878D82A}">
                    <a16:rowId xmlns:a16="http://schemas.microsoft.com/office/drawing/2014/main" val="10001"/>
                  </a:ext>
                </a:extLst>
              </a:tr>
              <a:tr h="227625">
                <a:tc>
                  <a:txBody>
                    <a:bodyPr/>
                    <a:lstStyle/>
                    <a:p>
                      <a:r>
                        <a:rPr lang="en-US" sz="1200" dirty="0">
                          <a:latin typeface="Lato" charset="0"/>
                          <a:ea typeface="Lato" charset="0"/>
                          <a:cs typeface="Lato" charset="0"/>
                        </a:rPr>
                        <a:t>Deeplearning4j</a:t>
                      </a:r>
                    </a:p>
                  </a:txBody>
                  <a:tcPr/>
                </a:tc>
                <a:extLst>
                  <a:ext uri="{0D108BD9-81ED-4DB2-BD59-A6C34878D82A}">
                    <a16:rowId xmlns:a16="http://schemas.microsoft.com/office/drawing/2014/main" val="10002"/>
                  </a:ext>
                </a:extLst>
              </a:tr>
              <a:tr h="227625">
                <a:tc>
                  <a:txBody>
                    <a:bodyPr/>
                    <a:lstStyle/>
                    <a:p>
                      <a:r>
                        <a:rPr lang="en-US" sz="1200" dirty="0">
                          <a:latin typeface="Lato" charset="0"/>
                          <a:ea typeface="Lato" charset="0"/>
                          <a:cs typeface="Lato" charset="0"/>
                        </a:rPr>
                        <a:t>Drill</a:t>
                      </a:r>
                    </a:p>
                  </a:txBody>
                  <a:tcPr/>
                </a:tc>
                <a:extLst>
                  <a:ext uri="{0D108BD9-81ED-4DB2-BD59-A6C34878D82A}">
                    <a16:rowId xmlns:a16="http://schemas.microsoft.com/office/drawing/2014/main" val="10003"/>
                  </a:ext>
                </a:extLst>
              </a:tr>
              <a:tr h="227625">
                <a:tc>
                  <a:txBody>
                    <a:bodyPr/>
                    <a:lstStyle/>
                    <a:p>
                      <a:r>
                        <a:rPr lang="en-US" sz="1200" dirty="0">
                          <a:latin typeface="Lato" charset="0"/>
                          <a:ea typeface="Lato" charset="0"/>
                          <a:cs typeface="Lato" charset="0"/>
                        </a:rPr>
                        <a:t>Hadoop</a:t>
                      </a:r>
                    </a:p>
                  </a:txBody>
                  <a:tcPr/>
                </a:tc>
                <a:extLst>
                  <a:ext uri="{0D108BD9-81ED-4DB2-BD59-A6C34878D82A}">
                    <a16:rowId xmlns:a16="http://schemas.microsoft.com/office/drawing/2014/main" val="10004"/>
                  </a:ext>
                </a:extLst>
              </a:tr>
              <a:tr h="227625">
                <a:tc>
                  <a:txBody>
                    <a:bodyPr/>
                    <a:lstStyle/>
                    <a:p>
                      <a:r>
                        <a:rPr lang="en-US" sz="1200" dirty="0" err="1">
                          <a:latin typeface="Lato" charset="0"/>
                          <a:ea typeface="Lato" charset="0"/>
                          <a:cs typeface="Lato" charset="0"/>
                        </a:rPr>
                        <a:t>HBase</a:t>
                      </a:r>
                      <a:endParaRPr lang="en-US" sz="1200" dirty="0">
                        <a:latin typeface="Lato" charset="0"/>
                        <a:ea typeface="Lato" charset="0"/>
                        <a:cs typeface="Lato" charset="0"/>
                      </a:endParaRPr>
                    </a:p>
                  </a:txBody>
                  <a:tcPr/>
                </a:tc>
                <a:extLst>
                  <a:ext uri="{0D108BD9-81ED-4DB2-BD59-A6C34878D82A}">
                    <a16:rowId xmlns:a16="http://schemas.microsoft.com/office/drawing/2014/main" val="10005"/>
                  </a:ext>
                </a:extLst>
              </a:tr>
              <a:tr h="227625">
                <a:tc>
                  <a:txBody>
                    <a:bodyPr/>
                    <a:lstStyle/>
                    <a:p>
                      <a:r>
                        <a:rPr lang="en-US" sz="1200" dirty="0">
                          <a:latin typeface="Lato" charset="0"/>
                          <a:ea typeface="Lato" charset="0"/>
                          <a:cs typeface="Lato" charset="0"/>
                        </a:rPr>
                        <a:t>Ibis</a:t>
                      </a:r>
                    </a:p>
                  </a:txBody>
                  <a:tcPr/>
                </a:tc>
                <a:extLst>
                  <a:ext uri="{0D108BD9-81ED-4DB2-BD59-A6C34878D82A}">
                    <a16:rowId xmlns:a16="http://schemas.microsoft.com/office/drawing/2014/main" val="10006"/>
                  </a:ext>
                </a:extLst>
              </a:tr>
              <a:tr h="227625">
                <a:tc>
                  <a:txBody>
                    <a:bodyPr/>
                    <a:lstStyle/>
                    <a:p>
                      <a:r>
                        <a:rPr lang="en-US" sz="1200" dirty="0">
                          <a:latin typeface="Lato" charset="0"/>
                          <a:ea typeface="Lato" charset="0"/>
                          <a:cs typeface="Lato" charset="0"/>
                        </a:rPr>
                        <a:t>Impala</a:t>
                      </a:r>
                    </a:p>
                  </a:txBody>
                  <a:tcPr/>
                </a:tc>
                <a:extLst>
                  <a:ext uri="{0D108BD9-81ED-4DB2-BD59-A6C34878D82A}">
                    <a16:rowId xmlns:a16="http://schemas.microsoft.com/office/drawing/2014/main" val="10007"/>
                  </a:ext>
                </a:extLst>
              </a:tr>
              <a:tr h="227625">
                <a:tc>
                  <a:txBody>
                    <a:bodyPr/>
                    <a:lstStyle/>
                    <a:p>
                      <a:r>
                        <a:rPr lang="en-US" sz="1200" dirty="0">
                          <a:latin typeface="Lato" charset="0"/>
                          <a:ea typeface="Lato" charset="0"/>
                          <a:cs typeface="Lato" charset="0"/>
                        </a:rPr>
                        <a:t>Kudu</a:t>
                      </a:r>
                    </a:p>
                  </a:txBody>
                  <a:tcPr/>
                </a:tc>
                <a:extLst>
                  <a:ext uri="{0D108BD9-81ED-4DB2-BD59-A6C34878D82A}">
                    <a16:rowId xmlns:a16="http://schemas.microsoft.com/office/drawing/2014/main" val="10008"/>
                  </a:ext>
                </a:extLst>
              </a:tr>
              <a:tr h="227625">
                <a:tc>
                  <a:txBody>
                    <a:bodyPr/>
                    <a:lstStyle/>
                    <a:p>
                      <a:r>
                        <a:rPr lang="en-US" sz="1200" dirty="0">
                          <a:latin typeface="Lato" charset="0"/>
                          <a:ea typeface="Lato" charset="0"/>
                          <a:cs typeface="Lato" charset="0"/>
                        </a:rPr>
                        <a:t>Pandas</a:t>
                      </a:r>
                    </a:p>
                  </a:txBody>
                  <a:tcPr/>
                </a:tc>
                <a:extLst>
                  <a:ext uri="{0D108BD9-81ED-4DB2-BD59-A6C34878D82A}">
                    <a16:rowId xmlns:a16="http://schemas.microsoft.com/office/drawing/2014/main" val="10009"/>
                  </a:ext>
                </a:extLst>
              </a:tr>
              <a:tr h="227625">
                <a:tc>
                  <a:txBody>
                    <a:bodyPr/>
                    <a:lstStyle/>
                    <a:p>
                      <a:r>
                        <a:rPr lang="en-US" sz="1200" dirty="0">
                          <a:latin typeface="Lato" charset="0"/>
                          <a:ea typeface="Lato" charset="0"/>
                          <a:cs typeface="Lato" charset="0"/>
                        </a:rPr>
                        <a:t>Parquet</a:t>
                      </a:r>
                    </a:p>
                  </a:txBody>
                  <a:tcPr/>
                </a:tc>
                <a:extLst>
                  <a:ext uri="{0D108BD9-81ED-4DB2-BD59-A6C34878D82A}">
                    <a16:rowId xmlns:a16="http://schemas.microsoft.com/office/drawing/2014/main" val="10010"/>
                  </a:ext>
                </a:extLst>
              </a:tr>
              <a:tr h="227625">
                <a:tc>
                  <a:txBody>
                    <a:bodyPr/>
                    <a:lstStyle/>
                    <a:p>
                      <a:r>
                        <a:rPr lang="en-US" sz="1200" dirty="0">
                          <a:latin typeface="Lato" charset="0"/>
                          <a:ea typeface="Lato" charset="0"/>
                          <a:cs typeface="Lato" charset="0"/>
                        </a:rPr>
                        <a:t>Phoenix</a:t>
                      </a:r>
                    </a:p>
                  </a:txBody>
                  <a:tcPr/>
                </a:tc>
                <a:extLst>
                  <a:ext uri="{0D108BD9-81ED-4DB2-BD59-A6C34878D82A}">
                    <a16:rowId xmlns:a16="http://schemas.microsoft.com/office/drawing/2014/main" val="10011"/>
                  </a:ext>
                </a:extLst>
              </a:tr>
              <a:tr h="227625">
                <a:tc>
                  <a:txBody>
                    <a:bodyPr/>
                    <a:lstStyle/>
                    <a:p>
                      <a:r>
                        <a:rPr lang="en-US" sz="1200" dirty="0">
                          <a:latin typeface="Lato" charset="0"/>
                          <a:ea typeface="Lato" charset="0"/>
                          <a:cs typeface="Lato" charset="0"/>
                        </a:rPr>
                        <a:t>Spark</a:t>
                      </a:r>
                    </a:p>
                  </a:txBody>
                  <a:tcPr/>
                </a:tc>
                <a:extLst>
                  <a:ext uri="{0D108BD9-81ED-4DB2-BD59-A6C34878D82A}">
                    <a16:rowId xmlns:a16="http://schemas.microsoft.com/office/drawing/2014/main" val="10012"/>
                  </a:ext>
                </a:extLst>
              </a:tr>
              <a:tr h="227625">
                <a:tc>
                  <a:txBody>
                    <a:bodyPr/>
                    <a:lstStyle/>
                    <a:p>
                      <a:r>
                        <a:rPr lang="en-US" sz="1200" dirty="0">
                          <a:latin typeface="Lato" charset="0"/>
                          <a:ea typeface="Lato" charset="0"/>
                          <a:cs typeface="Lato" charset="0"/>
                        </a:rPr>
                        <a:t>Storm</a:t>
                      </a:r>
                    </a:p>
                  </a:txBody>
                  <a:tcPr/>
                </a:tc>
                <a:extLst>
                  <a:ext uri="{0D108BD9-81ED-4DB2-BD59-A6C34878D82A}">
                    <a16:rowId xmlns:a16="http://schemas.microsoft.com/office/drawing/2014/main" val="10013"/>
                  </a:ext>
                </a:extLst>
              </a:tr>
              <a:tr h="227625">
                <a:tc>
                  <a:txBody>
                    <a:bodyPr/>
                    <a:lstStyle/>
                    <a:p>
                      <a:r>
                        <a:rPr lang="en-US" sz="1200" dirty="0">
                          <a:latin typeface="Lato" charset="0"/>
                          <a:ea typeface="Lato" charset="0"/>
                          <a:cs typeface="Lato" charset="0"/>
                        </a:rPr>
                        <a:t>R</a:t>
                      </a:r>
                    </a:p>
                  </a:txBody>
                  <a:tcPr/>
                </a:tc>
                <a:extLst>
                  <a:ext uri="{0D108BD9-81ED-4DB2-BD59-A6C34878D82A}">
                    <a16:rowId xmlns:a16="http://schemas.microsoft.com/office/drawing/2014/main" val="10014"/>
                  </a:ext>
                </a:extLst>
              </a:tr>
            </a:tbl>
          </a:graphicData>
        </a:graphic>
      </p:graphicFrame>
    </p:spTree>
    <p:extLst>
      <p:ext uri="{BB962C8B-B14F-4D97-AF65-F5344CB8AC3E}">
        <p14:creationId xmlns:p14="http://schemas.microsoft.com/office/powerpoint/2010/main" val="14014183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Arrow goals</a:t>
            </a:r>
          </a:p>
        </p:txBody>
      </p:sp>
      <p:sp>
        <p:nvSpPr>
          <p:cNvPr id="3" name="Content Placeholder 2"/>
          <p:cNvSpPr>
            <a:spLocks noGrp="1"/>
          </p:cNvSpPr>
          <p:nvPr>
            <p:ph idx="1"/>
          </p:nvPr>
        </p:nvSpPr>
        <p:spPr/>
        <p:txBody>
          <a:bodyPr>
            <a:normAutofit/>
          </a:bodyPr>
          <a:lstStyle/>
          <a:p>
            <a:pPr>
              <a:buClr>
                <a:srgbClr val="009AA6"/>
              </a:buClr>
              <a:buFont typeface="Arial" panose="020B0604020202020204" pitchFamily="34" charset="0"/>
              <a:buChar char="•"/>
            </a:pPr>
            <a:r>
              <a:rPr lang="en-US" dirty="0"/>
              <a:t>Well-documented and cross language compatible</a:t>
            </a:r>
          </a:p>
          <a:p>
            <a:pPr>
              <a:buClr>
                <a:srgbClr val="009AA6"/>
              </a:buClr>
              <a:buFont typeface="Arial" panose="020B0604020202020204" pitchFamily="34" charset="0"/>
              <a:buChar char="•"/>
            </a:pPr>
            <a:r>
              <a:rPr lang="en-US" dirty="0"/>
              <a:t>Designed to take advantage of modern CPU</a:t>
            </a:r>
          </a:p>
          <a:p>
            <a:pPr>
              <a:buClr>
                <a:srgbClr val="009AA6"/>
              </a:buClr>
              <a:buFont typeface="Arial" panose="020B0604020202020204" pitchFamily="34" charset="0"/>
              <a:buChar char="•"/>
            </a:pPr>
            <a:r>
              <a:rPr lang="en-US" dirty="0"/>
              <a:t>Embeddable </a:t>
            </a:r>
          </a:p>
          <a:p>
            <a:pPr lvl="1">
              <a:buClr>
                <a:srgbClr val="009AA6"/>
              </a:buClr>
              <a:buFont typeface="Helvetica" panose="020B0604020202020204" pitchFamily="34" charset="0"/>
              <a:buChar char="-"/>
            </a:pPr>
            <a:r>
              <a:rPr lang="en-US" dirty="0"/>
              <a:t>In execution engines, storage layers, etc.</a:t>
            </a:r>
          </a:p>
          <a:p>
            <a:pPr>
              <a:buClr>
                <a:srgbClr val="009AA6"/>
              </a:buClr>
              <a:buFont typeface="Arial" panose="020B0604020202020204" pitchFamily="34" charset="0"/>
              <a:buChar char="•"/>
            </a:pPr>
            <a:r>
              <a:rPr lang="en-US" dirty="0"/>
              <a:t>Interoperable</a:t>
            </a:r>
          </a:p>
        </p:txBody>
      </p:sp>
    </p:spTree>
    <p:extLst>
      <p:ext uri="{BB962C8B-B14F-4D97-AF65-F5344CB8AC3E}">
        <p14:creationId xmlns:p14="http://schemas.microsoft.com/office/powerpoint/2010/main" val="2194372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3"/>
          <a:stretch>
            <a:fillRect/>
          </a:stretch>
        </p:blipFill>
        <p:spPr>
          <a:xfrm>
            <a:off x="8588576" y="1011170"/>
            <a:ext cx="310515" cy="581789"/>
          </a:xfrm>
          <a:prstGeom prst="rect">
            <a:avLst/>
          </a:prstGeom>
        </p:spPr>
      </p:pic>
      <p:pic>
        <p:nvPicPr>
          <p:cNvPr id="14" name="Picture 13"/>
          <p:cNvPicPr>
            <a:picLocks noChangeAspect="1"/>
          </p:cNvPicPr>
          <p:nvPr/>
        </p:nvPicPr>
        <p:blipFill>
          <a:blip r:embed="rId3"/>
          <a:stretch>
            <a:fillRect/>
          </a:stretch>
        </p:blipFill>
        <p:spPr>
          <a:xfrm>
            <a:off x="3968823" y="1119953"/>
            <a:ext cx="310515" cy="581789"/>
          </a:xfrm>
          <a:prstGeom prst="rect">
            <a:avLst/>
          </a:prstGeom>
        </p:spPr>
      </p:pic>
      <p:pic>
        <p:nvPicPr>
          <p:cNvPr id="5" name="Picture 4"/>
          <p:cNvPicPr>
            <a:picLocks noChangeAspect="1"/>
          </p:cNvPicPr>
          <p:nvPr/>
        </p:nvPicPr>
        <p:blipFill>
          <a:blip r:embed="rId4"/>
          <a:stretch>
            <a:fillRect/>
          </a:stretch>
        </p:blipFill>
        <p:spPr>
          <a:xfrm>
            <a:off x="1266554" y="2992155"/>
            <a:ext cx="1422294" cy="294268"/>
          </a:xfrm>
          <a:prstGeom prst="rect">
            <a:avLst/>
          </a:prstGeom>
        </p:spPr>
      </p:pic>
      <p:sp>
        <p:nvSpPr>
          <p:cNvPr id="199" name="Title 198"/>
          <p:cNvSpPr>
            <a:spLocks noGrp="1"/>
          </p:cNvSpPr>
          <p:nvPr>
            <p:ph type="title"/>
          </p:nvPr>
        </p:nvSpPr>
        <p:spPr/>
        <p:txBody>
          <a:bodyPr/>
          <a:lstStyle/>
          <a:p>
            <a:r>
              <a:rPr lang="en-US" dirty="0"/>
              <a:t>High Performance Sharing &amp; Interchange</a:t>
            </a:r>
          </a:p>
        </p:txBody>
      </p:sp>
      <p:sp>
        <p:nvSpPr>
          <p:cNvPr id="206" name="Rectangle 205"/>
          <p:cNvSpPr/>
          <p:nvPr/>
        </p:nvSpPr>
        <p:spPr>
          <a:xfrm>
            <a:off x="457200" y="719331"/>
            <a:ext cx="3543299" cy="369332"/>
          </a:xfrm>
          <a:prstGeom prst="rect">
            <a:avLst/>
          </a:prstGeom>
        </p:spPr>
        <p:txBody>
          <a:bodyPr wrap="square">
            <a:spAutoFit/>
          </a:bodyPr>
          <a:lstStyle/>
          <a:p>
            <a:pPr algn="ctr"/>
            <a:r>
              <a:rPr lang="en-US" u="sng" dirty="0">
                <a:latin typeface="Lato" charset="0"/>
                <a:ea typeface="Lato" charset="0"/>
                <a:cs typeface="Lato" charset="0"/>
              </a:rPr>
              <a:t>Before</a:t>
            </a:r>
          </a:p>
        </p:txBody>
      </p:sp>
      <p:sp>
        <p:nvSpPr>
          <p:cNvPr id="207" name="Rectangle 206"/>
          <p:cNvSpPr/>
          <p:nvPr/>
        </p:nvSpPr>
        <p:spPr>
          <a:xfrm>
            <a:off x="5143501" y="719331"/>
            <a:ext cx="3543299" cy="369332"/>
          </a:xfrm>
          <a:prstGeom prst="rect">
            <a:avLst/>
          </a:prstGeom>
        </p:spPr>
        <p:txBody>
          <a:bodyPr wrap="square">
            <a:spAutoFit/>
          </a:bodyPr>
          <a:lstStyle/>
          <a:p>
            <a:pPr algn="ctr"/>
            <a:r>
              <a:rPr lang="en-US" u="sng" dirty="0">
                <a:latin typeface="Lato" charset="0"/>
                <a:ea typeface="Lato" charset="0"/>
                <a:cs typeface="Lato" charset="0"/>
              </a:rPr>
              <a:t>With Arrow</a:t>
            </a:r>
          </a:p>
        </p:txBody>
      </p:sp>
      <p:sp>
        <p:nvSpPr>
          <p:cNvPr id="208" name="Rectangle 207"/>
          <p:cNvSpPr/>
          <p:nvPr/>
        </p:nvSpPr>
        <p:spPr>
          <a:xfrm>
            <a:off x="235740" y="3246770"/>
            <a:ext cx="3986215" cy="1569660"/>
          </a:xfrm>
          <a:prstGeom prst="rect">
            <a:avLst/>
          </a:prstGeom>
        </p:spPr>
        <p:txBody>
          <a:bodyPr wrap="square">
            <a:spAutoFit/>
          </a:bodyPr>
          <a:lstStyle/>
          <a:p>
            <a:pPr marL="285750" indent="-285750">
              <a:buFont typeface="Arial" charset="0"/>
              <a:buChar char="•"/>
            </a:pPr>
            <a:r>
              <a:rPr lang="en-US" sz="1600" dirty="0">
                <a:latin typeface="Calibri Light" charset="0"/>
                <a:ea typeface="Calibri Light" charset="0"/>
                <a:cs typeface="Calibri Light" charset="0"/>
              </a:rPr>
              <a:t>Each system has its own internal memory format</a:t>
            </a:r>
          </a:p>
          <a:p>
            <a:pPr marL="285750" indent="-285750">
              <a:buFont typeface="Arial" charset="0"/>
              <a:buChar char="•"/>
            </a:pPr>
            <a:r>
              <a:rPr lang="en-US" sz="1600" dirty="0">
                <a:latin typeface="Calibri Light" charset="0"/>
                <a:ea typeface="Calibri Light" charset="0"/>
                <a:cs typeface="Calibri Light" charset="0"/>
              </a:rPr>
              <a:t>70-80% CPU wasted on serialization and deserialization</a:t>
            </a:r>
          </a:p>
          <a:p>
            <a:pPr marL="285750" indent="-285750">
              <a:buFont typeface="Arial" charset="0"/>
              <a:buChar char="•"/>
            </a:pPr>
            <a:r>
              <a:rPr lang="en-US" sz="1600" dirty="0">
                <a:latin typeface="Calibri Light" charset="0"/>
                <a:ea typeface="Calibri Light" charset="0"/>
                <a:cs typeface="Calibri Light" charset="0"/>
              </a:rPr>
              <a:t>Functionality duplication and unnecessary conversions</a:t>
            </a:r>
          </a:p>
        </p:txBody>
      </p:sp>
      <p:sp>
        <p:nvSpPr>
          <p:cNvPr id="209" name="Rectangle 208"/>
          <p:cNvSpPr/>
          <p:nvPr/>
        </p:nvSpPr>
        <p:spPr>
          <a:xfrm>
            <a:off x="4829177" y="3246770"/>
            <a:ext cx="3929063" cy="1569660"/>
          </a:xfrm>
          <a:prstGeom prst="rect">
            <a:avLst/>
          </a:prstGeom>
        </p:spPr>
        <p:txBody>
          <a:bodyPr wrap="square">
            <a:spAutoFit/>
          </a:bodyPr>
          <a:lstStyle/>
          <a:p>
            <a:pPr marL="285750" indent="-285750">
              <a:buFont typeface="Arial" charset="0"/>
              <a:buChar char="•"/>
            </a:pPr>
            <a:r>
              <a:rPr lang="en-US" sz="1600" dirty="0">
                <a:latin typeface="Calibri Light" charset="0"/>
                <a:ea typeface="Calibri Light" charset="0"/>
                <a:cs typeface="Calibri Light" charset="0"/>
              </a:rPr>
              <a:t>All systems utilize the same memory format</a:t>
            </a:r>
          </a:p>
          <a:p>
            <a:pPr marL="285750" indent="-285750">
              <a:buFont typeface="Arial" charset="0"/>
              <a:buChar char="•"/>
            </a:pPr>
            <a:r>
              <a:rPr lang="en-US" sz="1600" dirty="0">
                <a:latin typeface="Calibri Light" charset="0"/>
                <a:ea typeface="Calibri Light" charset="0"/>
                <a:cs typeface="Calibri Light" charset="0"/>
              </a:rPr>
              <a:t>No overhead for cross-system communication</a:t>
            </a:r>
          </a:p>
          <a:p>
            <a:pPr marL="285750" indent="-285750">
              <a:buFont typeface="Arial" charset="0"/>
              <a:buChar char="•"/>
            </a:pPr>
            <a:r>
              <a:rPr lang="en-US" sz="1600" dirty="0">
                <a:latin typeface="Calibri Light" charset="0"/>
                <a:ea typeface="Calibri Light" charset="0"/>
                <a:cs typeface="Calibri Light" charset="0"/>
              </a:rPr>
              <a:t>Projects can share functionality (</a:t>
            </a:r>
            <a:r>
              <a:rPr lang="en-US" sz="1600" dirty="0" err="1">
                <a:latin typeface="Calibri Light" charset="0"/>
                <a:ea typeface="Calibri Light" charset="0"/>
                <a:cs typeface="Calibri Light" charset="0"/>
              </a:rPr>
              <a:t>eg</a:t>
            </a:r>
            <a:r>
              <a:rPr lang="en-US" sz="1600" dirty="0">
                <a:latin typeface="Calibri Light" charset="0"/>
                <a:ea typeface="Calibri Light" charset="0"/>
                <a:cs typeface="Calibri Light" charset="0"/>
              </a:rPr>
              <a:t>: Parquet-to-Arrow reader)</a:t>
            </a:r>
          </a:p>
        </p:txBody>
      </p:sp>
      <p:pic>
        <p:nvPicPr>
          <p:cNvPr id="3" name="Picture 2"/>
          <p:cNvPicPr>
            <a:picLocks noChangeAspect="1"/>
          </p:cNvPicPr>
          <p:nvPr/>
        </p:nvPicPr>
        <p:blipFill>
          <a:blip r:embed="rId5"/>
          <a:stretch>
            <a:fillRect/>
          </a:stretch>
        </p:blipFill>
        <p:spPr>
          <a:xfrm>
            <a:off x="5143500" y="1252201"/>
            <a:ext cx="3543300" cy="1771650"/>
          </a:xfrm>
          <a:prstGeom prst="rect">
            <a:avLst/>
          </a:prstGeom>
        </p:spPr>
      </p:pic>
      <p:pic>
        <p:nvPicPr>
          <p:cNvPr id="4" name="Picture 3"/>
          <p:cNvPicPr>
            <a:picLocks noChangeAspect="1"/>
          </p:cNvPicPr>
          <p:nvPr/>
        </p:nvPicPr>
        <p:blipFill>
          <a:blip r:embed="rId6"/>
          <a:stretch>
            <a:fillRect/>
          </a:stretch>
        </p:blipFill>
        <p:spPr>
          <a:xfrm>
            <a:off x="457199" y="1252201"/>
            <a:ext cx="3543299" cy="1771650"/>
          </a:xfrm>
          <a:prstGeom prst="rect">
            <a:avLst/>
          </a:prstGeom>
        </p:spPr>
      </p:pic>
      <p:pic>
        <p:nvPicPr>
          <p:cNvPr id="9" name="Picture 8"/>
          <p:cNvPicPr>
            <a:picLocks noChangeAspect="1"/>
          </p:cNvPicPr>
          <p:nvPr/>
        </p:nvPicPr>
        <p:blipFill>
          <a:blip r:embed="rId7"/>
          <a:stretch>
            <a:fillRect/>
          </a:stretch>
        </p:blipFill>
        <p:spPr>
          <a:xfrm>
            <a:off x="83126" y="2479039"/>
            <a:ext cx="492797" cy="492797"/>
          </a:xfrm>
          <a:prstGeom prst="rect">
            <a:avLst/>
          </a:prstGeom>
        </p:spPr>
      </p:pic>
      <p:pic>
        <p:nvPicPr>
          <p:cNvPr id="10" name="Picture 9"/>
          <p:cNvPicPr>
            <a:picLocks noChangeAspect="1"/>
          </p:cNvPicPr>
          <p:nvPr/>
        </p:nvPicPr>
        <p:blipFill>
          <a:blip r:embed="rId8"/>
          <a:stretch>
            <a:fillRect/>
          </a:stretch>
        </p:blipFill>
        <p:spPr>
          <a:xfrm>
            <a:off x="2778317" y="2890946"/>
            <a:ext cx="514218" cy="377093"/>
          </a:xfrm>
          <a:prstGeom prst="rect">
            <a:avLst/>
          </a:prstGeom>
        </p:spPr>
      </p:pic>
      <p:pic>
        <p:nvPicPr>
          <p:cNvPr id="11" name="Picture 10"/>
          <p:cNvPicPr>
            <a:picLocks noChangeAspect="1"/>
          </p:cNvPicPr>
          <p:nvPr/>
        </p:nvPicPr>
        <p:blipFill>
          <a:blip r:embed="rId7"/>
          <a:stretch>
            <a:fillRect/>
          </a:stretch>
        </p:blipFill>
        <p:spPr>
          <a:xfrm>
            <a:off x="4792317" y="2453332"/>
            <a:ext cx="492797" cy="492797"/>
          </a:xfrm>
          <a:prstGeom prst="rect">
            <a:avLst/>
          </a:prstGeom>
        </p:spPr>
      </p:pic>
      <p:pic>
        <p:nvPicPr>
          <p:cNvPr id="12" name="Picture 11"/>
          <p:cNvPicPr>
            <a:picLocks noChangeAspect="1"/>
          </p:cNvPicPr>
          <p:nvPr/>
        </p:nvPicPr>
        <p:blipFill>
          <a:blip r:embed="rId8"/>
          <a:stretch>
            <a:fillRect/>
          </a:stretch>
        </p:blipFill>
        <p:spPr>
          <a:xfrm>
            <a:off x="7487508" y="2890946"/>
            <a:ext cx="514218" cy="377093"/>
          </a:xfrm>
          <a:prstGeom prst="rect">
            <a:avLst/>
          </a:prstGeom>
        </p:spPr>
      </p:pic>
      <p:pic>
        <p:nvPicPr>
          <p:cNvPr id="13" name="Picture 12"/>
          <p:cNvPicPr>
            <a:picLocks noChangeAspect="1"/>
          </p:cNvPicPr>
          <p:nvPr/>
        </p:nvPicPr>
        <p:blipFill>
          <a:blip r:embed="rId9"/>
          <a:stretch>
            <a:fillRect/>
          </a:stretch>
        </p:blipFill>
        <p:spPr>
          <a:xfrm>
            <a:off x="7487508" y="1966572"/>
            <a:ext cx="342907" cy="342907"/>
          </a:xfrm>
          <a:prstGeom prst="rect">
            <a:avLst/>
          </a:prstGeom>
        </p:spPr>
      </p:pic>
      <p:pic>
        <p:nvPicPr>
          <p:cNvPr id="6" name="Picture 5"/>
          <p:cNvPicPr>
            <a:picLocks noChangeAspect="1"/>
          </p:cNvPicPr>
          <p:nvPr/>
        </p:nvPicPr>
        <p:blipFill rotWithShape="1">
          <a:blip r:embed="rId10"/>
          <a:srcRect l="65999" r="152"/>
          <a:stretch/>
        </p:blipFill>
        <p:spPr>
          <a:xfrm>
            <a:off x="3614765" y="2668102"/>
            <a:ext cx="469589" cy="355749"/>
          </a:xfrm>
          <a:prstGeom prst="rect">
            <a:avLst/>
          </a:prstGeom>
        </p:spPr>
      </p:pic>
      <p:pic>
        <p:nvPicPr>
          <p:cNvPr id="17" name="Picture 16"/>
          <p:cNvPicPr>
            <a:picLocks noChangeAspect="1"/>
          </p:cNvPicPr>
          <p:nvPr/>
        </p:nvPicPr>
        <p:blipFill rotWithShape="1">
          <a:blip r:embed="rId10"/>
          <a:srcRect l="65999" r="152"/>
          <a:stretch/>
        </p:blipFill>
        <p:spPr>
          <a:xfrm>
            <a:off x="8175323" y="2699563"/>
            <a:ext cx="469589" cy="355749"/>
          </a:xfrm>
          <a:prstGeom prst="rect">
            <a:avLst/>
          </a:prstGeom>
        </p:spPr>
      </p:pic>
      <p:pic>
        <p:nvPicPr>
          <p:cNvPr id="18" name="Picture 17"/>
          <p:cNvPicPr>
            <a:picLocks noChangeAspect="1"/>
          </p:cNvPicPr>
          <p:nvPr/>
        </p:nvPicPr>
        <p:blipFill>
          <a:blip r:embed="rId4"/>
          <a:stretch>
            <a:fillRect/>
          </a:stretch>
        </p:blipFill>
        <p:spPr>
          <a:xfrm>
            <a:off x="5884417" y="3008081"/>
            <a:ext cx="1422294" cy="294268"/>
          </a:xfrm>
          <a:prstGeom prst="rect">
            <a:avLst/>
          </a:prstGeom>
        </p:spPr>
      </p:pic>
      <p:pic>
        <p:nvPicPr>
          <p:cNvPr id="7" name="Picture 6"/>
          <p:cNvPicPr>
            <a:picLocks noChangeAspect="1"/>
          </p:cNvPicPr>
          <p:nvPr/>
        </p:nvPicPr>
        <p:blipFill>
          <a:blip r:embed="rId11"/>
          <a:stretch>
            <a:fillRect/>
          </a:stretch>
        </p:blipFill>
        <p:spPr>
          <a:xfrm>
            <a:off x="457199" y="1229435"/>
            <a:ext cx="504448" cy="268323"/>
          </a:xfrm>
          <a:prstGeom prst="rect">
            <a:avLst/>
          </a:prstGeom>
        </p:spPr>
      </p:pic>
      <p:pic>
        <p:nvPicPr>
          <p:cNvPr id="20" name="Picture 19"/>
          <p:cNvPicPr>
            <a:picLocks noChangeAspect="1"/>
          </p:cNvPicPr>
          <p:nvPr/>
        </p:nvPicPr>
        <p:blipFill>
          <a:blip r:embed="rId11"/>
          <a:stretch>
            <a:fillRect/>
          </a:stretch>
        </p:blipFill>
        <p:spPr>
          <a:xfrm>
            <a:off x="5143500" y="1183847"/>
            <a:ext cx="504448" cy="268323"/>
          </a:xfrm>
          <a:prstGeom prst="rect">
            <a:avLst/>
          </a:prstGeom>
        </p:spPr>
      </p:pic>
      <p:pic>
        <p:nvPicPr>
          <p:cNvPr id="8" name="Picture 7"/>
          <p:cNvPicPr>
            <a:picLocks noChangeAspect="1"/>
          </p:cNvPicPr>
          <p:nvPr/>
        </p:nvPicPr>
        <p:blipFill>
          <a:blip r:embed="rId12"/>
          <a:stretch>
            <a:fillRect/>
          </a:stretch>
        </p:blipFill>
        <p:spPr>
          <a:xfrm>
            <a:off x="2739586" y="810971"/>
            <a:ext cx="591680" cy="418464"/>
          </a:xfrm>
          <a:prstGeom prst="rect">
            <a:avLst/>
          </a:prstGeom>
        </p:spPr>
      </p:pic>
      <p:pic>
        <p:nvPicPr>
          <p:cNvPr id="22" name="Picture 21"/>
          <p:cNvPicPr>
            <a:picLocks noChangeAspect="1"/>
          </p:cNvPicPr>
          <p:nvPr/>
        </p:nvPicPr>
        <p:blipFill>
          <a:blip r:embed="rId12"/>
          <a:stretch>
            <a:fillRect/>
          </a:stretch>
        </p:blipFill>
        <p:spPr>
          <a:xfrm>
            <a:off x="7513119" y="833737"/>
            <a:ext cx="591680" cy="418464"/>
          </a:xfrm>
          <a:prstGeom prst="rect">
            <a:avLst/>
          </a:prstGeom>
        </p:spPr>
      </p:pic>
    </p:spTree>
    <p:extLst>
      <p:ext uri="{BB962C8B-B14F-4D97-AF65-F5344CB8AC3E}">
        <p14:creationId xmlns:p14="http://schemas.microsoft.com/office/powerpoint/2010/main" val="3805215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About Us</a:t>
            </a:r>
          </a:p>
        </p:txBody>
      </p:sp>
      <p:sp>
        <p:nvSpPr>
          <p:cNvPr id="3" name="Content Placeholder 2"/>
          <p:cNvSpPr>
            <a:spLocks noGrp="1"/>
          </p:cNvSpPr>
          <p:nvPr>
            <p:ph idx="1"/>
          </p:nvPr>
        </p:nvSpPr>
        <p:spPr>
          <a:xfrm>
            <a:off x="4615874" y="2624361"/>
            <a:ext cx="4070925" cy="3710305"/>
          </a:xfrm>
        </p:spPr>
        <p:txBody>
          <a:bodyPr>
            <a:normAutofit/>
          </a:bodyPr>
          <a:lstStyle/>
          <a:p>
            <a:pPr>
              <a:buClr>
                <a:srgbClr val="009AA6"/>
              </a:buClr>
            </a:pPr>
            <a:r>
              <a:rPr lang="en-US" sz="1500" dirty="0"/>
              <a:t>Architect at @</a:t>
            </a:r>
            <a:r>
              <a:rPr lang="en-US" sz="1500" dirty="0" err="1"/>
              <a:t>DremioHQ</a:t>
            </a:r>
            <a:endParaRPr lang="en-US" sz="1500" dirty="0"/>
          </a:p>
          <a:p>
            <a:pPr>
              <a:buClr>
                <a:srgbClr val="009AA6"/>
              </a:buClr>
            </a:pPr>
            <a:r>
              <a:rPr lang="en-US" sz="1500" dirty="0"/>
              <a:t>Formerly Tech Lead at Twitter on Data Platforms</a:t>
            </a:r>
          </a:p>
          <a:p>
            <a:pPr>
              <a:lnSpc>
                <a:spcPct val="80000"/>
              </a:lnSpc>
              <a:buClr>
                <a:srgbClr val="009AA6"/>
              </a:buClr>
            </a:pPr>
            <a:r>
              <a:rPr lang="en-US" sz="1500" dirty="0"/>
              <a:t>Creator of Parquet</a:t>
            </a:r>
          </a:p>
          <a:p>
            <a:pPr>
              <a:lnSpc>
                <a:spcPct val="80000"/>
              </a:lnSpc>
              <a:buClr>
                <a:srgbClr val="009AA6"/>
              </a:buClr>
            </a:pPr>
            <a:r>
              <a:rPr lang="en-US" sz="1500" dirty="0"/>
              <a:t>Apache member</a:t>
            </a:r>
          </a:p>
          <a:p>
            <a:pPr>
              <a:lnSpc>
                <a:spcPct val="80000"/>
              </a:lnSpc>
              <a:buClr>
                <a:srgbClr val="009AA6"/>
              </a:buClr>
            </a:pPr>
            <a:r>
              <a:rPr lang="en-US" sz="1500" dirty="0"/>
              <a:t>Apache PMCs: Arrow, Kudu, Incubator, Pig, Parquet</a:t>
            </a:r>
          </a:p>
        </p:txBody>
      </p:sp>
      <p:sp>
        <p:nvSpPr>
          <p:cNvPr id="4" name="Text Placeholder 3"/>
          <p:cNvSpPr>
            <a:spLocks noGrp="1"/>
          </p:cNvSpPr>
          <p:nvPr>
            <p:ph type="body" idx="4294967295"/>
          </p:nvPr>
        </p:nvSpPr>
        <p:spPr>
          <a:xfrm>
            <a:off x="4615874" y="1882767"/>
            <a:ext cx="2898775" cy="630238"/>
          </a:xfrm>
        </p:spPr>
        <p:txBody>
          <a:bodyPr>
            <a:noAutofit/>
          </a:bodyPr>
          <a:lstStyle/>
          <a:p>
            <a:pPr marL="0" indent="0">
              <a:buNone/>
            </a:pPr>
            <a:r>
              <a:rPr lang="en-US" sz="2200" dirty="0">
                <a:latin typeface="Helvetica"/>
                <a:cs typeface="Helvetica"/>
              </a:rPr>
              <a:t>Julien Le Dem</a:t>
            </a:r>
          </a:p>
          <a:p>
            <a:pPr marL="0" indent="0">
              <a:buNone/>
            </a:pPr>
            <a:r>
              <a:rPr lang="en-US" sz="1400" b="1" dirty="0">
                <a:solidFill>
                  <a:schemeClr val="bg1">
                    <a:lumMod val="65000"/>
                  </a:schemeClr>
                </a:solidFill>
                <a:latin typeface="Helvetica"/>
                <a:cs typeface="Helvetica"/>
              </a:rPr>
              <a:t>@J_</a:t>
            </a:r>
          </a:p>
        </p:txBody>
      </p:sp>
      <p:sp>
        <p:nvSpPr>
          <p:cNvPr id="11" name="Text Placeholder 3"/>
          <p:cNvSpPr>
            <a:spLocks noGrp="1"/>
          </p:cNvSpPr>
          <p:nvPr>
            <p:ph type="body" idx="4294967295"/>
          </p:nvPr>
        </p:nvSpPr>
        <p:spPr>
          <a:xfrm>
            <a:off x="591456" y="1882768"/>
            <a:ext cx="2532063" cy="630237"/>
          </a:xfrm>
        </p:spPr>
        <p:txBody>
          <a:bodyPr>
            <a:noAutofit/>
          </a:bodyPr>
          <a:lstStyle/>
          <a:p>
            <a:pPr marL="0" indent="0">
              <a:buNone/>
            </a:pPr>
            <a:r>
              <a:rPr lang="en-US" sz="2200" dirty="0">
                <a:latin typeface="Helvetica"/>
                <a:cs typeface="Helvetica"/>
              </a:rPr>
              <a:t>Li </a:t>
            </a:r>
            <a:r>
              <a:rPr lang="en-US" sz="2200" dirty="0" err="1">
                <a:latin typeface="Helvetica"/>
                <a:cs typeface="Helvetica"/>
              </a:rPr>
              <a:t>Jin</a:t>
            </a:r>
            <a:endParaRPr lang="en-US" sz="2200" dirty="0">
              <a:latin typeface="Helvetica"/>
              <a:cs typeface="Helvetica"/>
            </a:endParaRPr>
          </a:p>
          <a:p>
            <a:pPr marL="0" indent="0">
              <a:buNone/>
            </a:pPr>
            <a:r>
              <a:rPr lang="en-US" sz="1400" b="1" dirty="0">
                <a:solidFill>
                  <a:schemeClr val="bg1">
                    <a:lumMod val="65000"/>
                  </a:schemeClr>
                </a:solidFill>
                <a:latin typeface="Helvetica"/>
                <a:cs typeface="Helvetica"/>
              </a:rPr>
              <a:t>@icexelloss</a:t>
            </a:r>
          </a:p>
        </p:txBody>
      </p:sp>
      <p:sp>
        <p:nvSpPr>
          <p:cNvPr id="13" name="Content Placeholder 2"/>
          <p:cNvSpPr>
            <a:spLocks noGrp="1"/>
          </p:cNvSpPr>
          <p:nvPr>
            <p:ph sz="half" idx="4294967295"/>
          </p:nvPr>
        </p:nvSpPr>
        <p:spPr>
          <a:xfrm>
            <a:off x="637599" y="2624361"/>
            <a:ext cx="3978275" cy="1833562"/>
          </a:xfrm>
        </p:spPr>
        <p:txBody>
          <a:bodyPr>
            <a:normAutofit fontScale="47500" lnSpcReduction="20000"/>
          </a:bodyPr>
          <a:lstStyle/>
          <a:p>
            <a:pPr>
              <a:buClr>
                <a:srgbClr val="009AA6"/>
              </a:buClr>
            </a:pPr>
            <a:r>
              <a:rPr lang="en-US" dirty="0">
                <a:latin typeface="Helvetica"/>
                <a:cs typeface="Helvetica"/>
              </a:rPr>
              <a:t>Software Engineer at Two Sigma Investments</a:t>
            </a:r>
          </a:p>
          <a:p>
            <a:pPr>
              <a:buClr>
                <a:srgbClr val="009AA6"/>
              </a:buClr>
            </a:pPr>
            <a:r>
              <a:rPr lang="en-US" dirty="0">
                <a:latin typeface="Helvetica"/>
                <a:cs typeface="Helvetica"/>
              </a:rPr>
              <a:t>Building a python-based analytics platform with </a:t>
            </a:r>
            <a:r>
              <a:rPr lang="en-US" dirty="0" err="1">
                <a:latin typeface="Helvetica"/>
                <a:cs typeface="Helvetica"/>
              </a:rPr>
              <a:t>PySpark</a:t>
            </a:r>
            <a:endParaRPr lang="en-US" dirty="0">
              <a:latin typeface="Helvetica"/>
              <a:cs typeface="Helvetica"/>
            </a:endParaRPr>
          </a:p>
          <a:p>
            <a:pPr>
              <a:buClr>
                <a:srgbClr val="009AA6"/>
              </a:buClr>
            </a:pPr>
            <a:r>
              <a:rPr lang="en-US" dirty="0">
                <a:latin typeface="Helvetica"/>
                <a:cs typeface="Helvetica"/>
              </a:rPr>
              <a:t>Other open source projects:</a:t>
            </a:r>
          </a:p>
          <a:p>
            <a:pPr lvl="1">
              <a:buClr>
                <a:srgbClr val="009AA6"/>
              </a:buClr>
            </a:pPr>
            <a:r>
              <a:rPr lang="en-US" sz="2900" dirty="0">
                <a:latin typeface="Helvetica"/>
                <a:cs typeface="Helvetica"/>
              </a:rPr>
              <a:t>Flint: A Time Series Library on Spark</a:t>
            </a:r>
          </a:p>
          <a:p>
            <a:pPr lvl="1">
              <a:buClr>
                <a:srgbClr val="009AA6"/>
              </a:buClr>
            </a:pPr>
            <a:r>
              <a:rPr lang="en-US" sz="2900" dirty="0">
                <a:latin typeface="Helvetica"/>
                <a:cs typeface="Helvetica"/>
              </a:rPr>
              <a:t>Cook: A Fair Share Scheduler on </a:t>
            </a:r>
            <a:r>
              <a:rPr lang="en-US" sz="2900" dirty="0" err="1">
                <a:latin typeface="Helvetica"/>
                <a:cs typeface="Helvetica"/>
              </a:rPr>
              <a:t>Mesos</a:t>
            </a:r>
            <a:endParaRPr lang="en-US" sz="2900" dirty="0">
              <a:latin typeface="Helvetica"/>
              <a:cs typeface="Helvetica"/>
            </a:endParaRPr>
          </a:p>
        </p:txBody>
      </p:sp>
      <p:pic>
        <p:nvPicPr>
          <p:cNvPr id="16" name="Picture 15"/>
          <p:cNvPicPr>
            <a:picLocks noChangeAspect="1"/>
          </p:cNvPicPr>
          <p:nvPr/>
        </p:nvPicPr>
        <p:blipFill>
          <a:blip r:embed="rId3"/>
          <a:stretch>
            <a:fillRect/>
          </a:stretch>
        </p:blipFill>
        <p:spPr>
          <a:xfrm>
            <a:off x="591456" y="1290484"/>
            <a:ext cx="2349864" cy="429104"/>
          </a:xfrm>
          <a:prstGeom prst="rect">
            <a:avLst/>
          </a:prstGeom>
        </p:spPr>
      </p:pic>
      <p:pic>
        <p:nvPicPr>
          <p:cNvPr id="6" name="Picture 5"/>
          <p:cNvPicPr>
            <a:picLocks noChangeAspect="1"/>
          </p:cNvPicPr>
          <p:nvPr/>
        </p:nvPicPr>
        <p:blipFill>
          <a:blip r:embed="rId4"/>
          <a:stretch>
            <a:fillRect/>
          </a:stretch>
        </p:blipFill>
        <p:spPr>
          <a:xfrm>
            <a:off x="4615874" y="1215238"/>
            <a:ext cx="1585732" cy="504350"/>
          </a:xfrm>
          <a:prstGeom prst="rect">
            <a:avLst/>
          </a:prstGeom>
        </p:spPr>
      </p:pic>
    </p:spTree>
    <p:extLst>
      <p:ext uri="{BB962C8B-B14F-4D97-AF65-F5344CB8AC3E}">
        <p14:creationId xmlns:p14="http://schemas.microsoft.com/office/powerpoint/2010/main" val="23190090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Columnar data</a:t>
            </a:r>
          </a:p>
        </p:txBody>
      </p:sp>
      <p:sp>
        <p:nvSpPr>
          <p:cNvPr id="4" name="TextBox 3"/>
          <p:cNvSpPr txBox="1"/>
          <p:nvPr/>
        </p:nvSpPr>
        <p:spPr>
          <a:xfrm>
            <a:off x="274392" y="918080"/>
            <a:ext cx="4005790" cy="3416320"/>
          </a:xfrm>
          <a:prstGeom prst="rect">
            <a:avLst/>
          </a:prstGeom>
          <a:noFill/>
        </p:spPr>
        <p:txBody>
          <a:bodyPr wrap="square" rtlCol="0">
            <a:spAutoFit/>
          </a:bodyPr>
          <a:lstStyle/>
          <a:p>
            <a:r>
              <a:rPr lang="en-US" dirty="0">
                <a:latin typeface="Consolas" charset="0"/>
                <a:ea typeface="Consolas" charset="0"/>
                <a:cs typeface="Consolas" charset="0"/>
              </a:rPr>
              <a:t>persons = [{</a:t>
            </a:r>
          </a:p>
          <a:p>
            <a:r>
              <a:rPr lang="en-US" dirty="0">
                <a:latin typeface="Consolas" charset="0"/>
                <a:ea typeface="Consolas" charset="0"/>
                <a:cs typeface="Consolas" charset="0"/>
              </a:rPr>
              <a:t>	</a:t>
            </a:r>
            <a:r>
              <a:rPr lang="en-US" b="1" dirty="0">
                <a:solidFill>
                  <a:schemeClr val="accent1"/>
                </a:solidFill>
                <a:latin typeface="Consolas" charset="0"/>
                <a:ea typeface="Consolas" charset="0"/>
                <a:cs typeface="Consolas" charset="0"/>
              </a:rPr>
              <a:t>name</a:t>
            </a:r>
            <a:r>
              <a:rPr lang="en-US" dirty="0">
                <a:latin typeface="Consolas" charset="0"/>
                <a:ea typeface="Consolas" charset="0"/>
                <a:cs typeface="Consolas" charset="0"/>
              </a:rPr>
              <a:t>: ’Joe',</a:t>
            </a:r>
          </a:p>
          <a:p>
            <a:r>
              <a:rPr lang="en-US" dirty="0">
                <a:latin typeface="Consolas" charset="0"/>
                <a:ea typeface="Consolas" charset="0"/>
                <a:cs typeface="Consolas" charset="0"/>
              </a:rPr>
              <a:t>	</a:t>
            </a:r>
            <a:r>
              <a:rPr lang="en-US" b="1" dirty="0">
                <a:solidFill>
                  <a:srgbClr val="FF0000"/>
                </a:solidFill>
                <a:latin typeface="Consolas" charset="0"/>
                <a:ea typeface="Consolas" charset="0"/>
                <a:cs typeface="Consolas" charset="0"/>
              </a:rPr>
              <a:t>age</a:t>
            </a:r>
            <a:r>
              <a:rPr lang="en-US" dirty="0">
                <a:latin typeface="Consolas" charset="0"/>
                <a:ea typeface="Consolas" charset="0"/>
                <a:cs typeface="Consolas" charset="0"/>
              </a:rPr>
              <a:t>: 18,</a:t>
            </a:r>
          </a:p>
          <a:p>
            <a:r>
              <a:rPr lang="en-US" dirty="0">
                <a:latin typeface="Consolas" charset="0"/>
                <a:ea typeface="Consolas" charset="0"/>
                <a:cs typeface="Consolas" charset="0"/>
              </a:rPr>
              <a:t>	</a:t>
            </a:r>
            <a:r>
              <a:rPr lang="en-US" b="1" dirty="0">
                <a:solidFill>
                  <a:srgbClr val="00B050"/>
                </a:solidFill>
                <a:latin typeface="Consolas" charset="0"/>
                <a:ea typeface="Consolas" charset="0"/>
                <a:cs typeface="Consolas" charset="0"/>
              </a:rPr>
              <a:t>phones</a:t>
            </a:r>
            <a:r>
              <a:rPr lang="en-US" dirty="0">
                <a:latin typeface="Consolas" charset="0"/>
                <a:ea typeface="Consolas" charset="0"/>
                <a:cs typeface="Consolas" charset="0"/>
              </a:rPr>
              <a:t>: [ </a:t>
            </a:r>
          </a:p>
          <a:p>
            <a:r>
              <a:rPr lang="en-US" dirty="0">
                <a:latin typeface="Consolas" charset="0"/>
                <a:ea typeface="Consolas" charset="0"/>
                <a:cs typeface="Consolas" charset="0"/>
              </a:rPr>
              <a:t>		‘555-111-1111’, </a:t>
            </a:r>
          </a:p>
          <a:p>
            <a:r>
              <a:rPr lang="en-US" dirty="0">
                <a:latin typeface="Consolas" charset="0"/>
                <a:ea typeface="Consolas" charset="0"/>
                <a:cs typeface="Consolas" charset="0"/>
              </a:rPr>
              <a:t>		‘555-222-2222’</a:t>
            </a:r>
          </a:p>
          <a:p>
            <a:r>
              <a:rPr lang="en-US" dirty="0">
                <a:latin typeface="Consolas" charset="0"/>
                <a:ea typeface="Consolas" charset="0"/>
                <a:cs typeface="Consolas" charset="0"/>
              </a:rPr>
              <a:t>	] </a:t>
            </a:r>
          </a:p>
          <a:p>
            <a:r>
              <a:rPr lang="en-US" dirty="0">
                <a:latin typeface="Consolas" charset="0"/>
                <a:ea typeface="Consolas" charset="0"/>
                <a:cs typeface="Consolas" charset="0"/>
              </a:rPr>
              <a:t>}, {</a:t>
            </a:r>
          </a:p>
          <a:p>
            <a:r>
              <a:rPr lang="en-US" dirty="0">
                <a:latin typeface="Consolas" charset="0"/>
                <a:ea typeface="Consolas" charset="0"/>
                <a:cs typeface="Consolas" charset="0"/>
              </a:rPr>
              <a:t>	</a:t>
            </a:r>
            <a:r>
              <a:rPr lang="en-US" b="1" dirty="0">
                <a:solidFill>
                  <a:schemeClr val="accent1"/>
                </a:solidFill>
                <a:latin typeface="Consolas" charset="0"/>
                <a:ea typeface="Consolas" charset="0"/>
                <a:cs typeface="Consolas" charset="0"/>
              </a:rPr>
              <a:t>name</a:t>
            </a:r>
            <a:r>
              <a:rPr lang="en-US" dirty="0">
                <a:latin typeface="Consolas" charset="0"/>
                <a:ea typeface="Consolas" charset="0"/>
                <a:cs typeface="Consolas" charset="0"/>
              </a:rPr>
              <a:t>: ’Jack',</a:t>
            </a:r>
          </a:p>
          <a:p>
            <a:r>
              <a:rPr lang="en-US" dirty="0">
                <a:latin typeface="Consolas" charset="0"/>
                <a:ea typeface="Consolas" charset="0"/>
                <a:cs typeface="Consolas" charset="0"/>
              </a:rPr>
              <a:t>	</a:t>
            </a:r>
            <a:r>
              <a:rPr lang="en-US" b="1" dirty="0">
                <a:solidFill>
                  <a:srgbClr val="FF0000"/>
                </a:solidFill>
                <a:latin typeface="Consolas" charset="0"/>
                <a:ea typeface="Consolas" charset="0"/>
                <a:cs typeface="Consolas" charset="0"/>
              </a:rPr>
              <a:t>age</a:t>
            </a:r>
            <a:r>
              <a:rPr lang="en-US" dirty="0">
                <a:latin typeface="Consolas" charset="0"/>
                <a:ea typeface="Consolas" charset="0"/>
                <a:cs typeface="Consolas" charset="0"/>
              </a:rPr>
              <a:t>: 37,</a:t>
            </a:r>
          </a:p>
          <a:p>
            <a:r>
              <a:rPr lang="en-US" dirty="0">
                <a:latin typeface="Consolas" charset="0"/>
                <a:ea typeface="Consolas" charset="0"/>
                <a:cs typeface="Consolas" charset="0"/>
              </a:rPr>
              <a:t>	</a:t>
            </a:r>
            <a:r>
              <a:rPr lang="en-US" b="1" dirty="0">
                <a:solidFill>
                  <a:schemeClr val="accent3"/>
                </a:solidFill>
                <a:latin typeface="Consolas" charset="0"/>
                <a:ea typeface="Consolas" charset="0"/>
                <a:cs typeface="Consolas" charset="0"/>
              </a:rPr>
              <a:t>phones</a:t>
            </a:r>
            <a:r>
              <a:rPr lang="en-US" dirty="0">
                <a:latin typeface="Consolas" charset="0"/>
                <a:ea typeface="Consolas" charset="0"/>
                <a:cs typeface="Consolas" charset="0"/>
              </a:rPr>
              <a:t>: [ ‘555-333-3333’ ]</a:t>
            </a:r>
          </a:p>
          <a:p>
            <a:r>
              <a:rPr lang="en-US" dirty="0">
                <a:latin typeface="Consolas" charset="0"/>
                <a:ea typeface="Consolas" charset="0"/>
                <a:cs typeface="Consolas" charset="0"/>
              </a:rPr>
              <a:t>}]</a:t>
            </a:r>
          </a:p>
        </p:txBody>
      </p:sp>
      <p:pic>
        <p:nvPicPr>
          <p:cNvPr id="5" name="Picture 4"/>
          <p:cNvPicPr>
            <a:picLocks noChangeAspect="1"/>
          </p:cNvPicPr>
          <p:nvPr/>
        </p:nvPicPr>
        <p:blipFill>
          <a:blip r:embed="rId3"/>
          <a:stretch>
            <a:fillRect/>
          </a:stretch>
        </p:blipFill>
        <p:spPr>
          <a:xfrm>
            <a:off x="4453439" y="180372"/>
            <a:ext cx="4318725" cy="4154028"/>
          </a:xfrm>
          <a:prstGeom prst="rect">
            <a:avLst/>
          </a:prstGeom>
        </p:spPr>
      </p:pic>
    </p:spTree>
    <p:extLst>
      <p:ext uri="{BB962C8B-B14F-4D97-AF65-F5344CB8AC3E}">
        <p14:creationId xmlns:p14="http://schemas.microsoft.com/office/powerpoint/2010/main" val="38039317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Record Batch Construction</a:t>
            </a:r>
          </a:p>
        </p:txBody>
      </p:sp>
      <p:sp>
        <p:nvSpPr>
          <p:cNvPr id="4" name="Rectangle 3"/>
          <p:cNvSpPr/>
          <p:nvPr/>
        </p:nvSpPr>
        <p:spPr>
          <a:xfrm>
            <a:off x="457200" y="847171"/>
            <a:ext cx="1127051" cy="55810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latin typeface="Helvetica" panose="020B0604020202020204" pitchFamily="34" charset="0"/>
                <a:cs typeface="Helvetica" panose="020B0604020202020204" pitchFamily="34" charset="0"/>
              </a:rPr>
              <a:t>Schema Negotiation</a:t>
            </a:r>
          </a:p>
        </p:txBody>
      </p:sp>
      <p:sp>
        <p:nvSpPr>
          <p:cNvPr id="5" name="Rectangle 4"/>
          <p:cNvSpPr/>
          <p:nvPr/>
        </p:nvSpPr>
        <p:spPr>
          <a:xfrm>
            <a:off x="457199" y="1573869"/>
            <a:ext cx="1127051" cy="55810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latin typeface="Helvetica" panose="020B0604020202020204" pitchFamily="34" charset="0"/>
                <a:cs typeface="Helvetica" panose="020B0604020202020204" pitchFamily="34" charset="0"/>
              </a:rPr>
              <a:t>Dictionary Batch</a:t>
            </a:r>
          </a:p>
        </p:txBody>
      </p:sp>
      <p:sp>
        <p:nvSpPr>
          <p:cNvPr id="6" name="Rectangle 5"/>
          <p:cNvSpPr/>
          <p:nvPr/>
        </p:nvSpPr>
        <p:spPr>
          <a:xfrm>
            <a:off x="457199" y="2366653"/>
            <a:ext cx="1127051" cy="55810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latin typeface="Helvetica" panose="020B0604020202020204" pitchFamily="34" charset="0"/>
                <a:cs typeface="Helvetica" panose="020B0604020202020204" pitchFamily="34" charset="0"/>
              </a:rPr>
              <a:t>Record Batch</a:t>
            </a:r>
          </a:p>
        </p:txBody>
      </p:sp>
      <p:sp>
        <p:nvSpPr>
          <p:cNvPr id="7" name="Rectangle 6"/>
          <p:cNvSpPr/>
          <p:nvPr/>
        </p:nvSpPr>
        <p:spPr>
          <a:xfrm>
            <a:off x="457199" y="2924757"/>
            <a:ext cx="1127051" cy="55810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latin typeface="Helvetica" panose="020B0604020202020204" pitchFamily="34" charset="0"/>
                <a:cs typeface="Helvetica" panose="020B0604020202020204" pitchFamily="34" charset="0"/>
              </a:rPr>
              <a:t>Record Batch</a:t>
            </a:r>
          </a:p>
        </p:txBody>
      </p:sp>
      <p:sp>
        <p:nvSpPr>
          <p:cNvPr id="8" name="Rectangle 7"/>
          <p:cNvSpPr/>
          <p:nvPr/>
        </p:nvSpPr>
        <p:spPr>
          <a:xfrm>
            <a:off x="457197" y="3482861"/>
            <a:ext cx="1127051" cy="55810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latin typeface="Helvetica" panose="020B0604020202020204" pitchFamily="34" charset="0"/>
                <a:cs typeface="Helvetica" panose="020B0604020202020204" pitchFamily="34" charset="0"/>
              </a:rPr>
              <a:t>Record Batch</a:t>
            </a:r>
          </a:p>
        </p:txBody>
      </p:sp>
      <p:sp>
        <p:nvSpPr>
          <p:cNvPr id="13" name="Rectangle 12"/>
          <p:cNvSpPr/>
          <p:nvPr/>
        </p:nvSpPr>
        <p:spPr>
          <a:xfrm>
            <a:off x="1907997" y="1033798"/>
            <a:ext cx="4554070" cy="3032854"/>
          </a:xfrm>
          <a:prstGeom prst="rect">
            <a:avLst/>
          </a:prstGeom>
          <a:solidFill>
            <a:schemeClr val="bg1">
              <a:lumMod val="9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latin typeface="Helvetica" panose="020B0604020202020204" pitchFamily="34" charset="0"/>
              <a:cs typeface="Helvetica" panose="020B0604020202020204" pitchFamily="34" charset="0"/>
            </a:endParaRPr>
          </a:p>
        </p:txBody>
      </p:sp>
      <p:cxnSp>
        <p:nvCxnSpPr>
          <p:cNvPr id="15" name="Straight Connector 14"/>
          <p:cNvCxnSpPr/>
          <p:nvPr/>
        </p:nvCxnSpPr>
        <p:spPr>
          <a:xfrm flipV="1">
            <a:off x="1584248" y="1033799"/>
            <a:ext cx="338846" cy="1890958"/>
          </a:xfrm>
          <a:prstGeom prst="line">
            <a:avLst/>
          </a:prstGeom>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1584248" y="3482861"/>
            <a:ext cx="338846" cy="583791"/>
          </a:xfrm>
          <a:prstGeom prst="line">
            <a:avLst/>
          </a:prstGeom>
        </p:spPr>
        <p:style>
          <a:lnRef idx="2">
            <a:schemeClr val="accent1"/>
          </a:lnRef>
          <a:fillRef idx="0">
            <a:schemeClr val="accent1"/>
          </a:fillRef>
          <a:effectRef idx="1">
            <a:schemeClr val="accent1"/>
          </a:effectRef>
          <a:fontRef idx="minor">
            <a:schemeClr val="tx1"/>
          </a:fontRef>
        </p:style>
      </p:cxnSp>
      <p:sp>
        <p:nvSpPr>
          <p:cNvPr id="30" name="Rectangle 29"/>
          <p:cNvSpPr/>
          <p:nvPr/>
        </p:nvSpPr>
        <p:spPr>
          <a:xfrm>
            <a:off x="4159630" y="1813284"/>
            <a:ext cx="2094433" cy="331295"/>
          </a:xfrm>
          <a:prstGeom prst="rect">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t"/>
          <a:lstStyle/>
          <a:p>
            <a:pPr algn="ctr"/>
            <a:r>
              <a:rPr lang="en-US" sz="1500" dirty="0">
                <a:latin typeface="Helvetica" panose="020B0604020202020204" pitchFamily="34" charset="0"/>
                <a:cs typeface="Helvetica" panose="020B0604020202020204" pitchFamily="34" charset="0"/>
              </a:rPr>
              <a:t>name (offset)</a:t>
            </a:r>
          </a:p>
        </p:txBody>
      </p:sp>
      <p:sp>
        <p:nvSpPr>
          <p:cNvPr id="31" name="Rectangle 30"/>
          <p:cNvSpPr/>
          <p:nvPr/>
        </p:nvSpPr>
        <p:spPr>
          <a:xfrm>
            <a:off x="2042785" y="2264984"/>
            <a:ext cx="2094433" cy="331295"/>
          </a:xfrm>
          <a:prstGeom prst="rect">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t"/>
          <a:lstStyle/>
          <a:p>
            <a:pPr algn="ctr"/>
            <a:r>
              <a:rPr lang="en-US" sz="1500" dirty="0">
                <a:latin typeface="Helvetica" panose="020B0604020202020204" pitchFamily="34" charset="0"/>
                <a:cs typeface="Helvetica" panose="020B0604020202020204" pitchFamily="34" charset="0"/>
              </a:rPr>
              <a:t>name (data)</a:t>
            </a:r>
          </a:p>
        </p:txBody>
      </p:sp>
      <p:sp>
        <p:nvSpPr>
          <p:cNvPr id="32" name="Rectangle 31"/>
          <p:cNvSpPr/>
          <p:nvPr/>
        </p:nvSpPr>
        <p:spPr>
          <a:xfrm>
            <a:off x="2043532" y="2716684"/>
            <a:ext cx="2094433" cy="331295"/>
          </a:xfrm>
          <a:prstGeom prst="rect">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t"/>
          <a:lstStyle/>
          <a:p>
            <a:pPr algn="ctr"/>
            <a:r>
              <a:rPr lang="en-US" sz="1500" dirty="0">
                <a:latin typeface="Helvetica" panose="020B0604020202020204" pitchFamily="34" charset="0"/>
                <a:cs typeface="Helvetica" panose="020B0604020202020204" pitchFamily="34" charset="0"/>
              </a:rPr>
              <a:t>age (data)</a:t>
            </a:r>
          </a:p>
        </p:txBody>
      </p:sp>
      <p:sp>
        <p:nvSpPr>
          <p:cNvPr id="33" name="Rectangle 32"/>
          <p:cNvSpPr/>
          <p:nvPr/>
        </p:nvSpPr>
        <p:spPr>
          <a:xfrm>
            <a:off x="2044279" y="3168384"/>
            <a:ext cx="2094433" cy="331295"/>
          </a:xfrm>
          <a:prstGeom prst="rect">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t"/>
          <a:lstStyle/>
          <a:p>
            <a:pPr algn="ctr"/>
            <a:r>
              <a:rPr lang="en-US" sz="1500" dirty="0">
                <a:latin typeface="Helvetica" panose="020B0604020202020204" pitchFamily="34" charset="0"/>
                <a:cs typeface="Helvetica" panose="020B0604020202020204" pitchFamily="34" charset="0"/>
              </a:rPr>
              <a:t>phones (list offset)</a:t>
            </a:r>
          </a:p>
        </p:txBody>
      </p:sp>
      <p:sp>
        <p:nvSpPr>
          <p:cNvPr id="34" name="Rectangle 33"/>
          <p:cNvSpPr/>
          <p:nvPr/>
        </p:nvSpPr>
        <p:spPr>
          <a:xfrm>
            <a:off x="2041291" y="3620084"/>
            <a:ext cx="2094433" cy="331295"/>
          </a:xfrm>
          <a:prstGeom prst="rect">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t"/>
          <a:lstStyle/>
          <a:p>
            <a:pPr algn="ctr"/>
            <a:r>
              <a:rPr lang="en-US" sz="1500" dirty="0">
                <a:latin typeface="Helvetica" panose="020B0604020202020204" pitchFamily="34" charset="0"/>
                <a:cs typeface="Helvetica" panose="020B0604020202020204" pitchFamily="34" charset="0"/>
              </a:rPr>
              <a:t>phones (data)</a:t>
            </a:r>
          </a:p>
        </p:txBody>
      </p:sp>
      <p:sp>
        <p:nvSpPr>
          <p:cNvPr id="39" name="Rectangle 38"/>
          <p:cNvSpPr/>
          <p:nvPr/>
        </p:nvSpPr>
        <p:spPr>
          <a:xfrm>
            <a:off x="2045773" y="1337893"/>
            <a:ext cx="4206796" cy="331295"/>
          </a:xfrm>
          <a:prstGeom prst="rect">
            <a:avLst/>
          </a:prstGeom>
        </p:spPr>
        <p:style>
          <a:lnRef idx="1">
            <a:schemeClr val="accent1"/>
          </a:lnRef>
          <a:fillRef idx="3">
            <a:schemeClr val="accent1"/>
          </a:fillRef>
          <a:effectRef idx="2">
            <a:schemeClr val="accent1"/>
          </a:effectRef>
          <a:fontRef idx="minor">
            <a:schemeClr val="lt1"/>
          </a:fontRef>
        </p:style>
        <p:txBody>
          <a:bodyPr rtlCol="0" anchor="t"/>
          <a:lstStyle/>
          <a:p>
            <a:pPr algn="ctr"/>
            <a:r>
              <a:rPr lang="en-US" sz="1500" dirty="0">
                <a:latin typeface="Helvetica" panose="020B0604020202020204" pitchFamily="34" charset="0"/>
                <a:cs typeface="Helvetica" panose="020B0604020202020204" pitchFamily="34" charset="0"/>
              </a:rPr>
              <a:t>data header (describes offsets into data)</a:t>
            </a:r>
          </a:p>
        </p:txBody>
      </p:sp>
      <p:sp>
        <p:nvSpPr>
          <p:cNvPr id="40" name="Rectangle 39"/>
          <p:cNvSpPr/>
          <p:nvPr/>
        </p:nvSpPr>
        <p:spPr>
          <a:xfrm>
            <a:off x="2042038" y="1813284"/>
            <a:ext cx="2094433" cy="331295"/>
          </a:xfrm>
          <a:prstGeom prst="rect">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t"/>
          <a:lstStyle/>
          <a:p>
            <a:pPr algn="ctr"/>
            <a:r>
              <a:rPr lang="en-US" sz="1500">
                <a:latin typeface="Helvetica" panose="020B0604020202020204" pitchFamily="34" charset="0"/>
                <a:cs typeface="Helvetica" panose="020B0604020202020204" pitchFamily="34" charset="0"/>
              </a:rPr>
              <a:t>name (bitmap)</a:t>
            </a:r>
            <a:endParaRPr lang="en-US" sz="1500" dirty="0">
              <a:latin typeface="Helvetica" panose="020B0604020202020204" pitchFamily="34" charset="0"/>
              <a:cs typeface="Helvetica" panose="020B0604020202020204" pitchFamily="34" charset="0"/>
            </a:endParaRPr>
          </a:p>
        </p:txBody>
      </p:sp>
      <p:sp>
        <p:nvSpPr>
          <p:cNvPr id="41" name="Rectangle 40"/>
          <p:cNvSpPr/>
          <p:nvPr/>
        </p:nvSpPr>
        <p:spPr>
          <a:xfrm>
            <a:off x="4161124" y="2262813"/>
            <a:ext cx="2094433" cy="331295"/>
          </a:xfrm>
          <a:prstGeom prst="rect">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t"/>
          <a:lstStyle/>
          <a:p>
            <a:pPr algn="ctr"/>
            <a:r>
              <a:rPr lang="en-US" sz="1500" dirty="0">
                <a:latin typeface="Helvetica" panose="020B0604020202020204" pitchFamily="34" charset="0"/>
                <a:cs typeface="Helvetica" panose="020B0604020202020204" pitchFamily="34" charset="0"/>
              </a:rPr>
              <a:t>age (bitmap)</a:t>
            </a:r>
          </a:p>
        </p:txBody>
      </p:sp>
      <p:sp>
        <p:nvSpPr>
          <p:cNvPr id="42" name="Rectangle 41"/>
          <p:cNvSpPr/>
          <p:nvPr/>
        </p:nvSpPr>
        <p:spPr>
          <a:xfrm>
            <a:off x="4161871" y="2721307"/>
            <a:ext cx="2094433" cy="331295"/>
          </a:xfrm>
          <a:prstGeom prst="rect">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t"/>
          <a:lstStyle/>
          <a:p>
            <a:pPr algn="ctr"/>
            <a:r>
              <a:rPr lang="en-US" sz="1500" dirty="0">
                <a:latin typeface="Helvetica" panose="020B0604020202020204" pitchFamily="34" charset="0"/>
                <a:cs typeface="Helvetica" panose="020B0604020202020204" pitchFamily="34" charset="0"/>
              </a:rPr>
              <a:t>phones (bitmap)</a:t>
            </a:r>
          </a:p>
        </p:txBody>
      </p:sp>
      <p:sp>
        <p:nvSpPr>
          <p:cNvPr id="43" name="Rectangle 42"/>
          <p:cNvSpPr/>
          <p:nvPr/>
        </p:nvSpPr>
        <p:spPr>
          <a:xfrm>
            <a:off x="4162620" y="3170836"/>
            <a:ext cx="2094433" cy="331295"/>
          </a:xfrm>
          <a:prstGeom prst="rect">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t"/>
          <a:lstStyle/>
          <a:p>
            <a:pPr algn="ctr"/>
            <a:r>
              <a:rPr lang="en-US" sz="1500" dirty="0">
                <a:latin typeface="Helvetica" panose="020B0604020202020204" pitchFamily="34" charset="0"/>
                <a:cs typeface="Helvetica" panose="020B0604020202020204" pitchFamily="34" charset="0"/>
              </a:rPr>
              <a:t>phones (offset)</a:t>
            </a:r>
          </a:p>
        </p:txBody>
      </p:sp>
      <p:sp>
        <p:nvSpPr>
          <p:cNvPr id="48" name="Rectangle 47"/>
          <p:cNvSpPr/>
          <p:nvPr/>
        </p:nvSpPr>
        <p:spPr>
          <a:xfrm>
            <a:off x="6485226" y="1405275"/>
            <a:ext cx="2586038" cy="1815882"/>
          </a:xfrm>
          <a:prstGeom prst="rect">
            <a:avLst/>
          </a:prstGeom>
        </p:spPr>
        <p:txBody>
          <a:bodyPr wrap="square">
            <a:spAutoFit/>
          </a:bodyPr>
          <a:lstStyle/>
          <a:p>
            <a:r>
              <a:rPr lang="en-US" sz="1400" dirty="0">
                <a:latin typeface="Consolas" charset="0"/>
                <a:ea typeface="Consolas" charset="0"/>
                <a:cs typeface="Consolas" charset="0"/>
              </a:rPr>
              <a:t>{</a:t>
            </a:r>
          </a:p>
          <a:p>
            <a:r>
              <a:rPr lang="en-US" sz="1400" dirty="0">
                <a:latin typeface="Consolas" charset="0"/>
                <a:ea typeface="Consolas" charset="0"/>
                <a:cs typeface="Consolas" charset="0"/>
              </a:rPr>
              <a:t>	</a:t>
            </a:r>
            <a:r>
              <a:rPr lang="en-US" sz="1400" dirty="0">
                <a:solidFill>
                  <a:srgbClr val="00B050"/>
                </a:solidFill>
                <a:latin typeface="Consolas" charset="0"/>
                <a:ea typeface="Consolas" charset="0"/>
                <a:cs typeface="Consolas" charset="0"/>
              </a:rPr>
              <a:t>name: ’Joe',</a:t>
            </a:r>
          </a:p>
          <a:p>
            <a:r>
              <a:rPr lang="en-US" sz="1400" dirty="0">
                <a:latin typeface="Consolas" charset="0"/>
                <a:ea typeface="Consolas" charset="0"/>
                <a:cs typeface="Consolas" charset="0"/>
              </a:rPr>
              <a:t>	</a:t>
            </a:r>
            <a:r>
              <a:rPr lang="en-US" sz="1400" dirty="0">
                <a:solidFill>
                  <a:srgbClr val="FFC000"/>
                </a:solidFill>
                <a:latin typeface="Consolas" charset="0"/>
                <a:ea typeface="Consolas" charset="0"/>
                <a:cs typeface="Consolas" charset="0"/>
              </a:rPr>
              <a:t>age: 18,</a:t>
            </a:r>
          </a:p>
          <a:p>
            <a:r>
              <a:rPr lang="en-US" sz="1400" dirty="0">
                <a:latin typeface="Consolas" charset="0"/>
                <a:ea typeface="Consolas" charset="0"/>
                <a:cs typeface="Consolas" charset="0"/>
              </a:rPr>
              <a:t>	</a:t>
            </a:r>
            <a:r>
              <a:rPr lang="en-US" sz="1400" dirty="0">
                <a:solidFill>
                  <a:schemeClr val="accent2">
                    <a:lumMod val="60000"/>
                    <a:lumOff val="40000"/>
                  </a:schemeClr>
                </a:solidFill>
                <a:latin typeface="Consolas" charset="0"/>
                <a:ea typeface="Consolas" charset="0"/>
                <a:cs typeface="Consolas" charset="0"/>
              </a:rPr>
              <a:t>phones: [</a:t>
            </a:r>
          </a:p>
          <a:p>
            <a:r>
              <a:rPr lang="en-US" sz="1400" dirty="0">
                <a:solidFill>
                  <a:schemeClr val="accent2">
                    <a:lumMod val="60000"/>
                    <a:lumOff val="40000"/>
                  </a:schemeClr>
                </a:solidFill>
                <a:latin typeface="Consolas" charset="0"/>
                <a:ea typeface="Consolas" charset="0"/>
                <a:cs typeface="Consolas" charset="0"/>
              </a:rPr>
              <a:t>		‘555-111-1111’, </a:t>
            </a:r>
          </a:p>
          <a:p>
            <a:r>
              <a:rPr lang="en-US" sz="1400" dirty="0">
                <a:solidFill>
                  <a:schemeClr val="accent2">
                    <a:lumMod val="60000"/>
                    <a:lumOff val="40000"/>
                  </a:schemeClr>
                </a:solidFill>
                <a:latin typeface="Consolas" charset="0"/>
                <a:ea typeface="Consolas" charset="0"/>
                <a:cs typeface="Consolas" charset="0"/>
              </a:rPr>
              <a:t>		‘555-222-2222’</a:t>
            </a:r>
          </a:p>
          <a:p>
            <a:r>
              <a:rPr lang="en-US" sz="1400" dirty="0">
                <a:solidFill>
                  <a:schemeClr val="accent2">
                    <a:lumMod val="60000"/>
                    <a:lumOff val="40000"/>
                  </a:schemeClr>
                </a:solidFill>
                <a:latin typeface="Consolas" charset="0"/>
                <a:ea typeface="Consolas" charset="0"/>
                <a:cs typeface="Consolas" charset="0"/>
              </a:rPr>
              <a:t>	] </a:t>
            </a:r>
          </a:p>
          <a:p>
            <a:r>
              <a:rPr lang="en-US" sz="1400" dirty="0">
                <a:latin typeface="Consolas" charset="0"/>
                <a:ea typeface="Consolas" charset="0"/>
                <a:cs typeface="Consolas" charset="0"/>
              </a:rPr>
              <a:t>}</a:t>
            </a:r>
            <a:endParaRPr lang="en-US" sz="1400" dirty="0"/>
          </a:p>
        </p:txBody>
      </p:sp>
      <p:sp>
        <p:nvSpPr>
          <p:cNvPr id="49" name="Rectangle 48"/>
          <p:cNvSpPr/>
          <p:nvPr/>
        </p:nvSpPr>
        <p:spPr>
          <a:xfrm>
            <a:off x="1923094" y="4121922"/>
            <a:ext cx="4538973" cy="166917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t"/>
          <a:lstStyle/>
          <a:p>
            <a:r>
              <a:rPr lang="en-US" sz="1500" dirty="0">
                <a:solidFill>
                  <a:schemeClr val="tx1"/>
                </a:solidFill>
                <a:latin typeface="Helvetica" panose="020B0604020202020204" pitchFamily="34" charset="0"/>
                <a:cs typeface="Helvetica" panose="020B0604020202020204" pitchFamily="34" charset="0"/>
              </a:rPr>
              <a:t>Each box (vector) is contiguous memory </a:t>
            </a:r>
          </a:p>
          <a:p>
            <a:r>
              <a:rPr lang="en-US" sz="1500" dirty="0">
                <a:solidFill>
                  <a:schemeClr val="tx1"/>
                </a:solidFill>
                <a:latin typeface="Helvetica" panose="020B0604020202020204" pitchFamily="34" charset="0"/>
                <a:cs typeface="Helvetica" panose="020B0604020202020204" pitchFamily="34" charset="0"/>
              </a:rPr>
              <a:t>The entire record batch is contiguous on wire</a:t>
            </a:r>
          </a:p>
        </p:txBody>
      </p:sp>
      <p:sp>
        <p:nvSpPr>
          <p:cNvPr id="50" name="Rectangle 49"/>
          <p:cNvSpPr/>
          <p:nvPr/>
        </p:nvSpPr>
        <p:spPr>
          <a:xfrm>
            <a:off x="558426" y="2331744"/>
            <a:ext cx="1835150" cy="80579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endParaRPr lang="en-US" dirty="0">
              <a:solidFill>
                <a:schemeClr val="tx1"/>
              </a:solidFill>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9058354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 memory columnar format for speed</a:t>
            </a:r>
          </a:p>
        </p:txBody>
      </p:sp>
      <p:sp>
        <p:nvSpPr>
          <p:cNvPr id="3" name="Content Placeholder 2"/>
          <p:cNvSpPr>
            <a:spLocks noGrp="1"/>
          </p:cNvSpPr>
          <p:nvPr>
            <p:ph idx="1"/>
          </p:nvPr>
        </p:nvSpPr>
        <p:spPr/>
        <p:txBody>
          <a:bodyPr>
            <a:normAutofit/>
          </a:bodyPr>
          <a:lstStyle/>
          <a:p>
            <a:pPr>
              <a:buClr>
                <a:srgbClr val="009AA6"/>
              </a:buClr>
              <a:buFont typeface="Arial" panose="020B0604020202020204" pitchFamily="34" charset="0"/>
              <a:buChar char="•"/>
            </a:pPr>
            <a:r>
              <a:rPr lang="en-US" dirty="0"/>
              <a:t>Maximize CPU throughput</a:t>
            </a:r>
          </a:p>
          <a:p>
            <a:pPr lvl="1">
              <a:buClr>
                <a:srgbClr val="009AA6"/>
              </a:buClr>
              <a:buFont typeface="Helvetica" panose="020B0604020202020204" pitchFamily="34" charset="0"/>
              <a:buChar char="-"/>
            </a:pPr>
            <a:r>
              <a:rPr lang="en-US" dirty="0"/>
              <a:t>Pipelining</a:t>
            </a:r>
          </a:p>
          <a:p>
            <a:pPr lvl="1">
              <a:buClr>
                <a:srgbClr val="009AA6"/>
              </a:buClr>
              <a:buFont typeface="Helvetica" panose="020B0604020202020204" pitchFamily="34" charset="0"/>
              <a:buChar char="-"/>
            </a:pPr>
            <a:r>
              <a:rPr lang="en-US" dirty="0"/>
              <a:t>SIMD</a:t>
            </a:r>
          </a:p>
          <a:p>
            <a:pPr lvl="1">
              <a:buClr>
                <a:srgbClr val="009AA6"/>
              </a:buClr>
              <a:buFont typeface="Helvetica" panose="020B0604020202020204" pitchFamily="34" charset="0"/>
              <a:buChar char="-"/>
            </a:pPr>
            <a:r>
              <a:rPr lang="en-US" dirty="0"/>
              <a:t>cache locality</a:t>
            </a:r>
          </a:p>
          <a:p>
            <a:pPr>
              <a:buClr>
                <a:srgbClr val="009AA6"/>
              </a:buClr>
              <a:buFont typeface="Arial" panose="020B0604020202020204" pitchFamily="34" charset="0"/>
              <a:buChar char="•"/>
            </a:pPr>
            <a:r>
              <a:rPr lang="en-US" dirty="0"/>
              <a:t>Scatter/gather I/O</a:t>
            </a:r>
          </a:p>
        </p:txBody>
      </p:sp>
    </p:spTree>
    <p:extLst>
      <p:ext uri="{BB962C8B-B14F-4D97-AF65-F5344CB8AC3E}">
        <p14:creationId xmlns:p14="http://schemas.microsoft.com/office/powerpoint/2010/main" val="29768301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Results</a:t>
            </a:r>
          </a:p>
        </p:txBody>
      </p:sp>
      <p:sp>
        <p:nvSpPr>
          <p:cNvPr id="3" name="TextBox 2"/>
          <p:cNvSpPr txBox="1"/>
          <p:nvPr/>
        </p:nvSpPr>
        <p:spPr>
          <a:xfrm>
            <a:off x="457200" y="719331"/>
            <a:ext cx="5113020" cy="4278094"/>
          </a:xfrm>
          <a:prstGeom prst="rect">
            <a:avLst/>
          </a:prstGeom>
          <a:noFill/>
        </p:spPr>
        <p:txBody>
          <a:bodyPr wrap="square" rtlCol="0">
            <a:spAutoFit/>
          </a:bodyPr>
          <a:lstStyle/>
          <a:p>
            <a:r>
              <a:rPr lang="en-US" sz="1600" dirty="0">
                <a:solidFill>
                  <a:srgbClr val="009AA6"/>
                </a:solidFill>
                <a:latin typeface="Helvetica" panose="020B0604020202020204" pitchFamily="34" charset="0"/>
                <a:cs typeface="Helvetica" panose="020B0604020202020204" pitchFamily="34" charset="0"/>
              </a:rPr>
              <a:t>-</a:t>
            </a:r>
            <a:r>
              <a:rPr lang="en-US" sz="1600" dirty="0">
                <a:latin typeface="Helvetica" panose="020B0604020202020204" pitchFamily="34" charset="0"/>
                <a:cs typeface="Helvetica" panose="020B0604020202020204" pitchFamily="34" charset="0"/>
              </a:rPr>
              <a:t> </a:t>
            </a:r>
            <a:r>
              <a:rPr lang="en-US" sz="1600" dirty="0" err="1">
                <a:latin typeface="Helvetica" panose="020B0604020202020204" pitchFamily="34" charset="0"/>
                <a:cs typeface="Helvetica" panose="020B0604020202020204" pitchFamily="34" charset="0"/>
              </a:rPr>
              <a:t>PySpark</a:t>
            </a:r>
            <a:r>
              <a:rPr lang="en-US" sz="1600" dirty="0">
                <a:latin typeface="Helvetica" panose="020B0604020202020204" pitchFamily="34" charset="0"/>
                <a:cs typeface="Helvetica" panose="020B0604020202020204" pitchFamily="34" charset="0"/>
              </a:rPr>
              <a:t> Integration: </a:t>
            </a:r>
          </a:p>
          <a:p>
            <a:r>
              <a:rPr lang="en-US" sz="1600" dirty="0">
                <a:latin typeface="Helvetica" panose="020B0604020202020204" pitchFamily="34" charset="0"/>
                <a:cs typeface="Helvetica" panose="020B0604020202020204" pitchFamily="34" charset="0"/>
              </a:rPr>
              <a:t>	53x speedup (IBM spark work on SPARK-13534)</a:t>
            </a:r>
          </a:p>
          <a:p>
            <a:r>
              <a:rPr lang="en-US" sz="1600" dirty="0">
                <a:latin typeface="Helvetica" panose="020B0604020202020204" pitchFamily="34" charset="0"/>
                <a:cs typeface="Helvetica" panose="020B0604020202020204" pitchFamily="34" charset="0"/>
              </a:rPr>
              <a:t>	</a:t>
            </a:r>
            <a:r>
              <a:rPr lang="en-US" sz="1600" dirty="0">
                <a:latin typeface="Helvetica" panose="020B0604020202020204" pitchFamily="34" charset="0"/>
                <a:cs typeface="Helvetica" panose="020B0604020202020204" pitchFamily="34" charset="0"/>
                <a:hlinkClick r:id="rId2"/>
              </a:rPr>
              <a:t>http://</a:t>
            </a:r>
            <a:r>
              <a:rPr lang="en-US" sz="1600" dirty="0">
                <a:latin typeface="Helvetica" panose="020B0604020202020204" pitchFamily="34" charset="0"/>
                <a:cs typeface="Helvetica" panose="020B0604020202020204" pitchFamily="34" charset="0"/>
                <a:hlinkClick r:id="rId3"/>
              </a:rPr>
              <a:t>s.apache.org/arrowresult1</a:t>
            </a:r>
            <a:endParaRPr lang="en-US" sz="1600" dirty="0">
              <a:latin typeface="Helvetica" panose="020B0604020202020204" pitchFamily="34" charset="0"/>
              <a:cs typeface="Helvetica" panose="020B0604020202020204" pitchFamily="34" charset="0"/>
            </a:endParaRPr>
          </a:p>
          <a:p>
            <a:endParaRPr lang="en-US" sz="1600" dirty="0">
              <a:latin typeface="Helvetica" panose="020B0604020202020204" pitchFamily="34" charset="0"/>
              <a:cs typeface="Helvetica" panose="020B0604020202020204" pitchFamily="34" charset="0"/>
            </a:endParaRPr>
          </a:p>
          <a:p>
            <a:r>
              <a:rPr lang="en-US" sz="1600" dirty="0">
                <a:solidFill>
                  <a:srgbClr val="009AA6"/>
                </a:solidFill>
                <a:latin typeface="Helvetica" panose="020B0604020202020204" pitchFamily="34" charset="0"/>
                <a:cs typeface="Helvetica" panose="020B0604020202020204" pitchFamily="34" charset="0"/>
              </a:rPr>
              <a:t>-</a:t>
            </a:r>
            <a:r>
              <a:rPr lang="en-US" sz="1600" dirty="0">
                <a:latin typeface="Helvetica" panose="020B0604020202020204" pitchFamily="34" charset="0"/>
                <a:cs typeface="Helvetica" panose="020B0604020202020204" pitchFamily="34" charset="0"/>
              </a:rPr>
              <a:t> Streaming Arrow Performance</a:t>
            </a:r>
          </a:p>
          <a:p>
            <a:r>
              <a:rPr lang="en-US" sz="1600" dirty="0">
                <a:latin typeface="Helvetica" panose="020B0604020202020204" pitchFamily="34" charset="0"/>
                <a:cs typeface="Helvetica" panose="020B0604020202020204" pitchFamily="34" charset="0"/>
              </a:rPr>
              <a:t>	7.75GB/s data movement</a:t>
            </a:r>
          </a:p>
          <a:p>
            <a:r>
              <a:rPr lang="en-US" sz="1600" dirty="0">
                <a:latin typeface="Helvetica" panose="020B0604020202020204" pitchFamily="34" charset="0"/>
                <a:cs typeface="Helvetica" panose="020B0604020202020204" pitchFamily="34" charset="0"/>
              </a:rPr>
              <a:t>	</a:t>
            </a:r>
            <a:r>
              <a:rPr lang="en-US" sz="1600" dirty="0">
                <a:latin typeface="Helvetica" panose="020B0604020202020204" pitchFamily="34" charset="0"/>
                <a:cs typeface="Helvetica" panose="020B0604020202020204" pitchFamily="34" charset="0"/>
                <a:hlinkClick r:id="rId4"/>
              </a:rPr>
              <a:t>http://</a:t>
            </a:r>
            <a:r>
              <a:rPr lang="en-US" sz="1600" dirty="0">
                <a:latin typeface="Helvetica" panose="020B0604020202020204" pitchFamily="34" charset="0"/>
                <a:cs typeface="Helvetica" panose="020B0604020202020204" pitchFamily="34" charset="0"/>
                <a:hlinkClick r:id="rId5"/>
              </a:rPr>
              <a:t>s.apache.org/arrowresult2</a:t>
            </a:r>
            <a:endParaRPr lang="en-US" sz="1600" dirty="0">
              <a:latin typeface="Helvetica" panose="020B0604020202020204" pitchFamily="34" charset="0"/>
              <a:cs typeface="Helvetica" panose="020B0604020202020204" pitchFamily="34" charset="0"/>
            </a:endParaRPr>
          </a:p>
          <a:p>
            <a:endParaRPr lang="en-US" sz="1600" dirty="0">
              <a:latin typeface="Helvetica" panose="020B0604020202020204" pitchFamily="34" charset="0"/>
              <a:cs typeface="Helvetica" panose="020B0604020202020204" pitchFamily="34" charset="0"/>
            </a:endParaRPr>
          </a:p>
          <a:p>
            <a:r>
              <a:rPr lang="en-US" sz="1600" dirty="0">
                <a:solidFill>
                  <a:srgbClr val="009AA6"/>
                </a:solidFill>
                <a:latin typeface="Helvetica" panose="020B0604020202020204" pitchFamily="34" charset="0"/>
                <a:cs typeface="Helvetica" panose="020B0604020202020204" pitchFamily="34" charset="0"/>
              </a:rPr>
              <a:t>-</a:t>
            </a:r>
            <a:r>
              <a:rPr lang="en-US" sz="1600" dirty="0">
                <a:latin typeface="Helvetica" panose="020B0604020202020204" pitchFamily="34" charset="0"/>
                <a:cs typeface="Helvetica" panose="020B0604020202020204" pitchFamily="34" charset="0"/>
              </a:rPr>
              <a:t> Arrow Parquet C++ Integration</a:t>
            </a:r>
          </a:p>
          <a:p>
            <a:r>
              <a:rPr lang="en-US" sz="1600" dirty="0">
                <a:latin typeface="Helvetica" panose="020B0604020202020204" pitchFamily="34" charset="0"/>
                <a:cs typeface="Helvetica" panose="020B0604020202020204" pitchFamily="34" charset="0"/>
              </a:rPr>
              <a:t>	4GB/s reads</a:t>
            </a:r>
          </a:p>
          <a:p>
            <a:r>
              <a:rPr lang="en-US" sz="1600" dirty="0">
                <a:latin typeface="Helvetica" panose="020B0604020202020204" pitchFamily="34" charset="0"/>
                <a:cs typeface="Helvetica" panose="020B0604020202020204" pitchFamily="34" charset="0"/>
              </a:rPr>
              <a:t>	</a:t>
            </a:r>
            <a:r>
              <a:rPr lang="en-US" sz="1600" dirty="0">
                <a:latin typeface="Helvetica" panose="020B0604020202020204" pitchFamily="34" charset="0"/>
                <a:cs typeface="Helvetica" panose="020B0604020202020204" pitchFamily="34" charset="0"/>
                <a:hlinkClick r:id="rId6"/>
              </a:rPr>
              <a:t>http://</a:t>
            </a:r>
            <a:r>
              <a:rPr lang="en-US" sz="1600" dirty="0">
                <a:latin typeface="Helvetica" panose="020B0604020202020204" pitchFamily="34" charset="0"/>
                <a:cs typeface="Helvetica" panose="020B0604020202020204" pitchFamily="34" charset="0"/>
                <a:hlinkClick r:id="rId7"/>
              </a:rPr>
              <a:t>s.apache.org/arrowresult3</a:t>
            </a:r>
            <a:endParaRPr lang="en-US" sz="1600" dirty="0">
              <a:latin typeface="Helvetica" panose="020B0604020202020204" pitchFamily="34" charset="0"/>
              <a:cs typeface="Helvetica" panose="020B0604020202020204" pitchFamily="34" charset="0"/>
            </a:endParaRPr>
          </a:p>
          <a:p>
            <a:endParaRPr lang="en-US" sz="1600" dirty="0">
              <a:latin typeface="Helvetica" panose="020B0604020202020204" pitchFamily="34" charset="0"/>
              <a:cs typeface="Helvetica" panose="020B0604020202020204" pitchFamily="34" charset="0"/>
            </a:endParaRPr>
          </a:p>
          <a:p>
            <a:r>
              <a:rPr lang="en-US" sz="1600" dirty="0">
                <a:solidFill>
                  <a:srgbClr val="009AA6"/>
                </a:solidFill>
                <a:latin typeface="Helvetica" panose="020B0604020202020204" pitchFamily="34" charset="0"/>
                <a:cs typeface="Helvetica" panose="020B0604020202020204" pitchFamily="34" charset="0"/>
              </a:rPr>
              <a:t>-</a:t>
            </a:r>
            <a:r>
              <a:rPr lang="en-US" sz="1600" dirty="0">
                <a:latin typeface="Helvetica" panose="020B0604020202020204" pitchFamily="34" charset="0"/>
                <a:cs typeface="Helvetica" panose="020B0604020202020204" pitchFamily="34" charset="0"/>
              </a:rPr>
              <a:t> Pandas Integration</a:t>
            </a:r>
          </a:p>
          <a:p>
            <a:r>
              <a:rPr lang="en-US" sz="1600" dirty="0">
                <a:latin typeface="Helvetica" panose="020B0604020202020204" pitchFamily="34" charset="0"/>
                <a:cs typeface="Helvetica" panose="020B0604020202020204" pitchFamily="34" charset="0"/>
              </a:rPr>
              <a:t>	9.71GB/s</a:t>
            </a:r>
          </a:p>
          <a:p>
            <a:r>
              <a:rPr lang="en-US" sz="1600" dirty="0">
                <a:latin typeface="Helvetica" panose="020B0604020202020204" pitchFamily="34" charset="0"/>
                <a:cs typeface="Helvetica" panose="020B0604020202020204" pitchFamily="34" charset="0"/>
              </a:rPr>
              <a:t>	</a:t>
            </a:r>
            <a:r>
              <a:rPr lang="en-US" sz="1600" dirty="0">
                <a:latin typeface="Helvetica" panose="020B0604020202020204" pitchFamily="34" charset="0"/>
                <a:cs typeface="Helvetica" panose="020B0604020202020204" pitchFamily="34" charset="0"/>
                <a:hlinkClick r:id="rId8"/>
              </a:rPr>
              <a:t>http://</a:t>
            </a:r>
            <a:r>
              <a:rPr lang="en-US" sz="1600" dirty="0">
                <a:latin typeface="Helvetica" panose="020B0604020202020204" pitchFamily="34" charset="0"/>
                <a:cs typeface="Helvetica" panose="020B0604020202020204" pitchFamily="34" charset="0"/>
                <a:hlinkClick r:id="rId9"/>
              </a:rPr>
              <a:t>s.apache.org/arrowresult4</a:t>
            </a:r>
            <a:endParaRPr lang="en-US" sz="1600" dirty="0">
              <a:latin typeface="Helvetica" panose="020B0604020202020204" pitchFamily="34" charset="0"/>
              <a:cs typeface="Helvetica" panose="020B0604020202020204" pitchFamily="34" charset="0"/>
            </a:endParaRPr>
          </a:p>
          <a:p>
            <a:endParaRPr lang="en-US" sz="1600" dirty="0">
              <a:latin typeface="Helvetica" panose="020B0604020202020204" pitchFamily="34" charset="0"/>
              <a:cs typeface="Helvetica" panose="020B0604020202020204" pitchFamily="34" charset="0"/>
            </a:endParaRPr>
          </a:p>
          <a:p>
            <a:endParaRPr lang="en-US" sz="1600" dirty="0">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38180810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Arrow Releases</a:t>
            </a:r>
          </a:p>
        </p:txBody>
      </p:sp>
      <p:graphicFrame>
        <p:nvGraphicFramePr>
          <p:cNvPr id="6" name="Chart 5"/>
          <p:cNvGraphicFramePr>
            <a:graphicFrameLocks/>
          </p:cNvGraphicFramePr>
          <p:nvPr>
            <p:extLst>
              <p:ext uri="{D42A27DB-BD31-4B8C-83A1-F6EECF244321}">
                <p14:modId xmlns:p14="http://schemas.microsoft.com/office/powerpoint/2010/main" val="3989918771"/>
              </p:ext>
            </p:extLst>
          </p:nvPr>
        </p:nvGraphicFramePr>
        <p:xfrm>
          <a:off x="457200" y="719332"/>
          <a:ext cx="8455152" cy="381883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0392665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2313" y="2607276"/>
            <a:ext cx="3110547" cy="1021556"/>
          </a:xfrm>
        </p:spPr>
        <p:txBody>
          <a:bodyPr anchor="b"/>
          <a:lstStyle/>
          <a:p>
            <a:r>
              <a:rPr lang="en-US" sz="3600" dirty="0"/>
              <a:t>Improvements to </a:t>
            </a:r>
            <a:r>
              <a:rPr lang="en-US" sz="3600" dirty="0" err="1"/>
              <a:t>PySpark</a:t>
            </a:r>
            <a:r>
              <a:rPr lang="en-US" sz="3600" dirty="0"/>
              <a:t>  with Arrow</a:t>
            </a:r>
          </a:p>
        </p:txBody>
      </p:sp>
    </p:spTree>
    <p:extLst>
      <p:ext uri="{BB962C8B-B14F-4D97-AF65-F5344CB8AC3E}">
        <p14:creationId xmlns:p14="http://schemas.microsoft.com/office/powerpoint/2010/main" val="3176502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a:t>
            </a:r>
            <a:r>
              <a:rPr lang="en-US" dirty="0" err="1"/>
              <a:t>PySpark</a:t>
            </a:r>
            <a:r>
              <a:rPr lang="en-US" dirty="0"/>
              <a:t> UDF works</a:t>
            </a:r>
          </a:p>
        </p:txBody>
      </p:sp>
      <p:sp>
        <p:nvSpPr>
          <p:cNvPr id="4" name="Rectangle: Rounded Corners 3"/>
          <p:cNvSpPr/>
          <p:nvPr/>
        </p:nvSpPr>
        <p:spPr>
          <a:xfrm>
            <a:off x="1093076" y="2007476"/>
            <a:ext cx="1219199" cy="107105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Executor</a:t>
            </a:r>
          </a:p>
        </p:txBody>
      </p:sp>
      <p:sp>
        <p:nvSpPr>
          <p:cNvPr id="14" name="Rectangle: Rounded Corners 13"/>
          <p:cNvSpPr/>
          <p:nvPr/>
        </p:nvSpPr>
        <p:spPr>
          <a:xfrm>
            <a:off x="4572000" y="2019751"/>
            <a:ext cx="1232480" cy="104650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Python</a:t>
            </a:r>
          </a:p>
          <a:p>
            <a:pPr algn="ctr"/>
            <a:r>
              <a:rPr lang="en-US" sz="2000" dirty="0"/>
              <a:t>Worker</a:t>
            </a:r>
          </a:p>
        </p:txBody>
      </p:sp>
      <p:cxnSp>
        <p:nvCxnSpPr>
          <p:cNvPr id="16" name="Connector: Curved 15"/>
          <p:cNvCxnSpPr>
            <a:stCxn id="4" idx="0"/>
            <a:endCxn id="14" idx="0"/>
          </p:cNvCxnSpPr>
          <p:nvPr/>
        </p:nvCxnSpPr>
        <p:spPr>
          <a:xfrm rot="16200000" flipH="1">
            <a:off x="3439320" y="270831"/>
            <a:ext cx="12275" cy="3485564"/>
          </a:xfrm>
          <a:prstGeom prst="curvedConnector3">
            <a:avLst>
              <a:gd name="adj1" fmla="val -4431039"/>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Connector: Curved 18"/>
          <p:cNvCxnSpPr>
            <a:cxnSpLocks/>
            <a:stCxn id="14" idx="2"/>
            <a:endCxn id="4" idx="2"/>
          </p:cNvCxnSpPr>
          <p:nvPr/>
        </p:nvCxnSpPr>
        <p:spPr>
          <a:xfrm rot="5400000">
            <a:off x="3439321" y="1329608"/>
            <a:ext cx="12275" cy="3485564"/>
          </a:xfrm>
          <a:prstGeom prst="curvedConnector3">
            <a:avLst>
              <a:gd name="adj1" fmla="val 4531039"/>
            </a:avLst>
          </a:prstGeom>
          <a:ln>
            <a:tailEnd type="triangle"/>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5907429" y="2342947"/>
            <a:ext cx="2282100" cy="400110"/>
          </a:xfrm>
          <a:prstGeom prst="rect">
            <a:avLst/>
          </a:prstGeom>
          <a:noFill/>
        </p:spPr>
        <p:txBody>
          <a:bodyPr wrap="none" rtlCol="0">
            <a:spAutoFit/>
          </a:bodyPr>
          <a:lstStyle/>
          <a:p>
            <a:r>
              <a:rPr lang="en-US" sz="2000" dirty="0"/>
              <a:t>UDF: scalar -&gt; scalar</a:t>
            </a:r>
          </a:p>
        </p:txBody>
      </p:sp>
      <p:sp>
        <p:nvSpPr>
          <p:cNvPr id="30" name="TextBox 29"/>
          <p:cNvSpPr txBox="1"/>
          <p:nvPr/>
        </p:nvSpPr>
        <p:spPr>
          <a:xfrm>
            <a:off x="2597757" y="1077765"/>
            <a:ext cx="1642886" cy="400110"/>
          </a:xfrm>
          <a:prstGeom prst="rect">
            <a:avLst/>
          </a:prstGeom>
          <a:noFill/>
        </p:spPr>
        <p:txBody>
          <a:bodyPr wrap="none" rtlCol="0">
            <a:spAutoFit/>
          </a:bodyPr>
          <a:lstStyle/>
          <a:p>
            <a:r>
              <a:rPr lang="en-US" sz="2000" dirty="0"/>
              <a:t>Batched Rows</a:t>
            </a:r>
          </a:p>
        </p:txBody>
      </p:sp>
      <p:sp>
        <p:nvSpPr>
          <p:cNvPr id="31" name="TextBox 30"/>
          <p:cNvSpPr txBox="1"/>
          <p:nvPr/>
        </p:nvSpPr>
        <p:spPr>
          <a:xfrm>
            <a:off x="2597757" y="3616223"/>
            <a:ext cx="1642886" cy="400110"/>
          </a:xfrm>
          <a:prstGeom prst="rect">
            <a:avLst/>
          </a:prstGeom>
          <a:noFill/>
        </p:spPr>
        <p:txBody>
          <a:bodyPr wrap="none" rtlCol="0">
            <a:spAutoFit/>
          </a:bodyPr>
          <a:lstStyle/>
          <a:p>
            <a:r>
              <a:rPr lang="en-US" sz="2000" dirty="0"/>
              <a:t>Batched Rows</a:t>
            </a:r>
          </a:p>
        </p:txBody>
      </p:sp>
    </p:spTree>
    <p:extLst>
      <p:ext uri="{BB962C8B-B14F-4D97-AF65-F5344CB8AC3E}">
        <p14:creationId xmlns:p14="http://schemas.microsoft.com/office/powerpoint/2010/main" val="27950029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Current Issues with UDF</a:t>
            </a:r>
          </a:p>
        </p:txBody>
      </p:sp>
      <p:sp>
        <p:nvSpPr>
          <p:cNvPr id="3" name="Content Placeholder 2"/>
          <p:cNvSpPr>
            <a:spLocks noGrp="1"/>
          </p:cNvSpPr>
          <p:nvPr>
            <p:ph idx="1"/>
          </p:nvPr>
        </p:nvSpPr>
        <p:spPr/>
        <p:txBody>
          <a:bodyPr/>
          <a:lstStyle/>
          <a:p>
            <a:pPr>
              <a:buClr>
                <a:srgbClr val="009AA6"/>
              </a:buClr>
            </a:pPr>
            <a:r>
              <a:rPr lang="en-US" dirty="0"/>
              <a:t>Serialize / </a:t>
            </a:r>
            <a:r>
              <a:rPr lang="en-US" dirty="0" err="1"/>
              <a:t>Deserialize</a:t>
            </a:r>
            <a:r>
              <a:rPr lang="en-US" dirty="0"/>
              <a:t> in Python</a:t>
            </a:r>
          </a:p>
          <a:p>
            <a:pPr>
              <a:buClr>
                <a:srgbClr val="009AA6"/>
              </a:buClr>
            </a:pPr>
            <a:r>
              <a:rPr lang="en-US" dirty="0"/>
              <a:t>Scalar computation model (Python for loop)</a:t>
            </a:r>
          </a:p>
        </p:txBody>
      </p:sp>
    </p:spTree>
    <p:extLst>
      <p:ext uri="{BB962C8B-B14F-4D97-AF65-F5344CB8AC3E}">
        <p14:creationId xmlns:p14="http://schemas.microsoft.com/office/powerpoint/2010/main" val="16609690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Profile lambda x: x+1</a:t>
            </a:r>
          </a:p>
        </p:txBody>
      </p:sp>
      <p:pic>
        <p:nvPicPr>
          <p:cNvPr id="4" name="Picture 3"/>
          <p:cNvPicPr>
            <a:picLocks noChangeAspect="1"/>
          </p:cNvPicPr>
          <p:nvPr/>
        </p:nvPicPr>
        <p:blipFill>
          <a:blip r:embed="rId3"/>
          <a:stretch>
            <a:fillRect/>
          </a:stretch>
        </p:blipFill>
        <p:spPr>
          <a:xfrm>
            <a:off x="1253348" y="991985"/>
            <a:ext cx="5892036" cy="3320997"/>
          </a:xfrm>
          <a:prstGeom prst="rect">
            <a:avLst/>
          </a:prstGeom>
        </p:spPr>
      </p:pic>
      <p:sp>
        <p:nvSpPr>
          <p:cNvPr id="5" name="Rectangle 4"/>
          <p:cNvSpPr/>
          <p:nvPr/>
        </p:nvSpPr>
        <p:spPr>
          <a:xfrm>
            <a:off x="1253348" y="2191724"/>
            <a:ext cx="5883017" cy="2107192"/>
          </a:xfrm>
          <a:prstGeom prst="rect">
            <a:avLst/>
          </a:prstGeom>
          <a:solidFill>
            <a:schemeClr val="accent1">
              <a:lumMod val="50000"/>
              <a:alpha val="92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883626" y="972912"/>
            <a:ext cx="878248" cy="133894"/>
          </a:xfrm>
          <a:prstGeom prst="rect">
            <a:avLst/>
          </a:prstGeom>
          <a:noFill/>
          <a:ln w="317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p:cNvSpPr/>
          <p:nvPr/>
        </p:nvSpPr>
        <p:spPr>
          <a:xfrm>
            <a:off x="1843210" y="1379621"/>
            <a:ext cx="4712311" cy="812103"/>
          </a:xfrm>
          <a:prstGeom prst="rect">
            <a:avLst/>
          </a:prstGeom>
          <a:noFill/>
          <a:ln w="317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9" name="Straight Connector 8"/>
          <p:cNvCxnSpPr>
            <a:cxnSpLocks/>
          </p:cNvCxnSpPr>
          <p:nvPr/>
        </p:nvCxnSpPr>
        <p:spPr>
          <a:xfrm flipV="1">
            <a:off x="3763228" y="834689"/>
            <a:ext cx="932695" cy="198416"/>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4709445" y="393528"/>
            <a:ext cx="3764749" cy="646331"/>
          </a:xfrm>
          <a:prstGeom prst="rect">
            <a:avLst/>
          </a:prstGeom>
          <a:noFill/>
        </p:spPr>
        <p:txBody>
          <a:bodyPr wrap="none" rtlCol="0">
            <a:spAutoFit/>
          </a:bodyPr>
          <a:lstStyle/>
          <a:p>
            <a:r>
              <a:rPr lang="en-US" dirty="0"/>
              <a:t>Actual Runtime is </a:t>
            </a:r>
            <a:r>
              <a:rPr lang="en-US" b="1" dirty="0"/>
              <a:t>2s</a:t>
            </a:r>
            <a:r>
              <a:rPr lang="en-US" dirty="0"/>
              <a:t> without profiling.</a:t>
            </a:r>
          </a:p>
          <a:p>
            <a:r>
              <a:rPr lang="en-US" dirty="0"/>
              <a:t>8 Mb/s </a:t>
            </a:r>
          </a:p>
        </p:txBody>
      </p:sp>
      <p:cxnSp>
        <p:nvCxnSpPr>
          <p:cNvPr id="11" name="Straight Connector 10"/>
          <p:cNvCxnSpPr>
            <a:cxnSpLocks/>
          </p:cNvCxnSpPr>
          <p:nvPr/>
        </p:nvCxnSpPr>
        <p:spPr>
          <a:xfrm flipV="1">
            <a:off x="6555521" y="1673719"/>
            <a:ext cx="1179725" cy="111954"/>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7715653" y="1469460"/>
            <a:ext cx="758541" cy="369332"/>
          </a:xfrm>
          <a:prstGeom prst="rect">
            <a:avLst/>
          </a:prstGeom>
          <a:noFill/>
        </p:spPr>
        <p:txBody>
          <a:bodyPr wrap="none" rtlCol="0">
            <a:spAutoFit/>
          </a:bodyPr>
          <a:lstStyle/>
          <a:p>
            <a:r>
              <a:rPr lang="en-US" dirty="0"/>
              <a:t>91.8%</a:t>
            </a:r>
          </a:p>
        </p:txBody>
      </p:sp>
    </p:spTree>
    <p:extLst>
      <p:ext uri="{BB962C8B-B14F-4D97-AF65-F5344CB8AC3E}">
        <p14:creationId xmlns:p14="http://schemas.microsoft.com/office/powerpoint/2010/main" val="25964347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Vectorize</a:t>
            </a:r>
            <a:r>
              <a:rPr lang="en-US" dirty="0"/>
              <a:t> Row UDF</a:t>
            </a:r>
          </a:p>
        </p:txBody>
      </p:sp>
      <p:sp>
        <p:nvSpPr>
          <p:cNvPr id="4" name="Rectangle: Rounded Corners 3"/>
          <p:cNvSpPr/>
          <p:nvPr/>
        </p:nvSpPr>
        <p:spPr>
          <a:xfrm>
            <a:off x="1033272" y="1504451"/>
            <a:ext cx="1024128" cy="232068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latin typeface="Helvetica" panose="020B0604020202020204" pitchFamily="34" charset="0"/>
                <a:cs typeface="Helvetica" panose="020B0604020202020204" pitchFamily="34" charset="0"/>
              </a:rPr>
              <a:t>Executor</a:t>
            </a:r>
          </a:p>
        </p:txBody>
      </p:sp>
      <p:sp>
        <p:nvSpPr>
          <p:cNvPr id="14" name="Rectangle: Rounded Corners 13"/>
          <p:cNvSpPr/>
          <p:nvPr/>
        </p:nvSpPr>
        <p:spPr>
          <a:xfrm>
            <a:off x="4832604" y="2197442"/>
            <a:ext cx="1010412" cy="85653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latin typeface="Helvetica" panose="020B0604020202020204" pitchFamily="34" charset="0"/>
                <a:cs typeface="Helvetica" panose="020B0604020202020204" pitchFamily="34" charset="0"/>
              </a:rPr>
              <a:t>Python</a:t>
            </a:r>
          </a:p>
          <a:p>
            <a:pPr algn="ctr"/>
            <a:r>
              <a:rPr lang="en-US" sz="1350" dirty="0">
                <a:latin typeface="Helvetica" panose="020B0604020202020204" pitchFamily="34" charset="0"/>
                <a:cs typeface="Helvetica" panose="020B0604020202020204" pitchFamily="34" charset="0"/>
              </a:rPr>
              <a:t>Worker</a:t>
            </a:r>
          </a:p>
        </p:txBody>
      </p:sp>
      <p:cxnSp>
        <p:nvCxnSpPr>
          <p:cNvPr id="16" name="Connector: Curved 15"/>
          <p:cNvCxnSpPr>
            <a:cxnSpLocks/>
            <a:stCxn id="4" idx="0"/>
            <a:endCxn id="14" idx="0"/>
          </p:cNvCxnSpPr>
          <p:nvPr/>
        </p:nvCxnSpPr>
        <p:spPr>
          <a:xfrm rot="16200000" flipH="1">
            <a:off x="3095078" y="-45291"/>
            <a:ext cx="692991" cy="3792474"/>
          </a:xfrm>
          <a:prstGeom prst="curvedConnector3">
            <a:avLst>
              <a:gd name="adj1" fmla="val -4717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Connector: Curved 18"/>
          <p:cNvCxnSpPr>
            <a:cxnSpLocks/>
          </p:cNvCxnSpPr>
          <p:nvPr/>
        </p:nvCxnSpPr>
        <p:spPr>
          <a:xfrm rot="5400000">
            <a:off x="3055995" y="1543319"/>
            <a:ext cx="771156" cy="3792474"/>
          </a:xfrm>
          <a:prstGeom prst="curvedConnector3">
            <a:avLst>
              <a:gd name="adj1" fmla="val 144762"/>
            </a:avLst>
          </a:prstGeom>
          <a:ln>
            <a:tailEnd type="triangle"/>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6007608" y="2487210"/>
            <a:ext cx="2776722" cy="276999"/>
          </a:xfrm>
          <a:prstGeom prst="rect">
            <a:avLst/>
          </a:prstGeom>
          <a:noFill/>
        </p:spPr>
        <p:txBody>
          <a:bodyPr wrap="none" rtlCol="0">
            <a:spAutoFit/>
          </a:bodyPr>
          <a:lstStyle/>
          <a:p>
            <a:r>
              <a:rPr lang="en-US" sz="1200" dirty="0">
                <a:latin typeface="Helvetica" panose="020B0604020202020204" pitchFamily="34" charset="0"/>
                <a:cs typeface="Helvetica" panose="020B0604020202020204" pitchFamily="34" charset="0"/>
              </a:rPr>
              <a:t>UDF: </a:t>
            </a:r>
            <a:r>
              <a:rPr lang="en-US" sz="1200" dirty="0" err="1">
                <a:latin typeface="Helvetica" panose="020B0604020202020204" pitchFamily="34" charset="0"/>
                <a:cs typeface="Helvetica" panose="020B0604020202020204" pitchFamily="34" charset="0"/>
              </a:rPr>
              <a:t>pd.DataFrame</a:t>
            </a:r>
            <a:r>
              <a:rPr lang="en-US" sz="1200" dirty="0">
                <a:latin typeface="Helvetica" panose="020B0604020202020204" pitchFamily="34" charset="0"/>
                <a:cs typeface="Helvetica" panose="020B0604020202020204" pitchFamily="34" charset="0"/>
              </a:rPr>
              <a:t> -&gt; </a:t>
            </a:r>
            <a:r>
              <a:rPr lang="en-US" sz="1200" dirty="0" err="1">
                <a:latin typeface="Helvetica" panose="020B0604020202020204" pitchFamily="34" charset="0"/>
                <a:cs typeface="Helvetica" panose="020B0604020202020204" pitchFamily="34" charset="0"/>
              </a:rPr>
              <a:t>pd.DataFrame</a:t>
            </a:r>
            <a:endParaRPr lang="en-US" sz="1200" dirty="0">
              <a:latin typeface="Helvetica" panose="020B0604020202020204" pitchFamily="34" charset="0"/>
              <a:cs typeface="Helvetica" panose="020B0604020202020204" pitchFamily="34" charset="0"/>
            </a:endParaRPr>
          </a:p>
        </p:txBody>
      </p:sp>
      <p:sp>
        <p:nvSpPr>
          <p:cNvPr id="15" name="Rectangle: Rounded Corners 14"/>
          <p:cNvSpPr/>
          <p:nvPr/>
        </p:nvSpPr>
        <p:spPr>
          <a:xfrm>
            <a:off x="1033272" y="1499226"/>
            <a:ext cx="1024128" cy="85653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Helvetica" panose="020B0604020202020204" pitchFamily="34" charset="0"/>
                <a:cs typeface="Helvetica" panose="020B0604020202020204" pitchFamily="34" charset="0"/>
              </a:rPr>
              <a:t>Rows -&gt; RB</a:t>
            </a:r>
          </a:p>
        </p:txBody>
      </p:sp>
      <p:sp>
        <p:nvSpPr>
          <p:cNvPr id="20" name="Rectangle: Rounded Corners 19"/>
          <p:cNvSpPr/>
          <p:nvPr/>
        </p:nvSpPr>
        <p:spPr>
          <a:xfrm>
            <a:off x="1030986" y="2978203"/>
            <a:ext cx="1024128" cy="85653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Helvetica" panose="020B0604020202020204" pitchFamily="34" charset="0"/>
                <a:cs typeface="Helvetica" panose="020B0604020202020204" pitchFamily="34" charset="0"/>
              </a:rPr>
              <a:t>RB -&gt; Rows</a:t>
            </a:r>
          </a:p>
        </p:txBody>
      </p:sp>
      <p:pic>
        <p:nvPicPr>
          <p:cNvPr id="12" name="Picture 11"/>
          <p:cNvPicPr>
            <a:picLocks noChangeAspect="1"/>
          </p:cNvPicPr>
          <p:nvPr/>
        </p:nvPicPr>
        <p:blipFill>
          <a:blip r:embed="rId3"/>
          <a:stretch>
            <a:fillRect/>
          </a:stretch>
        </p:blipFill>
        <p:spPr>
          <a:xfrm>
            <a:off x="2438784" y="1327660"/>
            <a:ext cx="1871447" cy="687101"/>
          </a:xfrm>
          <a:prstGeom prst="rect">
            <a:avLst/>
          </a:prstGeom>
        </p:spPr>
      </p:pic>
      <p:pic>
        <p:nvPicPr>
          <p:cNvPr id="17" name="Picture 16"/>
          <p:cNvPicPr>
            <a:picLocks noChangeAspect="1"/>
          </p:cNvPicPr>
          <p:nvPr/>
        </p:nvPicPr>
        <p:blipFill>
          <a:blip r:embed="rId3"/>
          <a:stretch>
            <a:fillRect/>
          </a:stretch>
        </p:blipFill>
        <p:spPr>
          <a:xfrm>
            <a:off x="2438783" y="3324902"/>
            <a:ext cx="1871447" cy="687101"/>
          </a:xfrm>
          <a:prstGeom prst="rect">
            <a:avLst/>
          </a:prstGeom>
        </p:spPr>
      </p:pic>
    </p:spTree>
    <p:extLst>
      <p:ext uri="{BB962C8B-B14F-4D97-AF65-F5344CB8AC3E}">
        <p14:creationId xmlns:p14="http://schemas.microsoft.com/office/powerpoint/2010/main" val="24232701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Agenda</a:t>
            </a:r>
          </a:p>
        </p:txBody>
      </p:sp>
      <p:sp>
        <p:nvSpPr>
          <p:cNvPr id="7" name="Content Placeholder 6"/>
          <p:cNvSpPr>
            <a:spLocks noGrp="1"/>
          </p:cNvSpPr>
          <p:nvPr>
            <p:ph idx="1"/>
          </p:nvPr>
        </p:nvSpPr>
        <p:spPr/>
        <p:txBody>
          <a:bodyPr>
            <a:normAutofit/>
          </a:bodyPr>
          <a:lstStyle/>
          <a:p>
            <a:pPr>
              <a:lnSpc>
                <a:spcPct val="150000"/>
              </a:lnSpc>
              <a:buClr>
                <a:srgbClr val="009AA6"/>
              </a:buClr>
            </a:pPr>
            <a:r>
              <a:rPr lang="en-US" dirty="0"/>
              <a:t>Current state and limitations of </a:t>
            </a:r>
            <a:r>
              <a:rPr lang="en-US" dirty="0" err="1"/>
              <a:t>PySpark</a:t>
            </a:r>
            <a:r>
              <a:rPr lang="en-US" dirty="0"/>
              <a:t> UDFs</a:t>
            </a:r>
          </a:p>
          <a:p>
            <a:pPr>
              <a:lnSpc>
                <a:spcPct val="150000"/>
              </a:lnSpc>
              <a:buClr>
                <a:srgbClr val="009AA6"/>
              </a:buClr>
            </a:pPr>
            <a:r>
              <a:rPr lang="en-US" dirty="0"/>
              <a:t>Apache Arrow overview</a:t>
            </a:r>
          </a:p>
          <a:p>
            <a:pPr>
              <a:lnSpc>
                <a:spcPct val="150000"/>
              </a:lnSpc>
              <a:buClr>
                <a:srgbClr val="009AA6"/>
              </a:buClr>
            </a:pPr>
            <a:r>
              <a:rPr lang="en-US" dirty="0"/>
              <a:t>Improvements realized</a:t>
            </a:r>
          </a:p>
          <a:p>
            <a:pPr>
              <a:lnSpc>
                <a:spcPct val="150000"/>
              </a:lnSpc>
              <a:buClr>
                <a:srgbClr val="009AA6"/>
              </a:buClr>
            </a:pPr>
            <a:r>
              <a:rPr lang="en-US" dirty="0"/>
              <a:t>Future roadmap</a:t>
            </a:r>
          </a:p>
        </p:txBody>
      </p:sp>
    </p:spTree>
    <p:extLst>
      <p:ext uri="{BB962C8B-B14F-4D97-AF65-F5344CB8AC3E}">
        <p14:creationId xmlns:p14="http://schemas.microsoft.com/office/powerpoint/2010/main" val="20534285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a:t>
            </a:r>
            <a:r>
              <a:rPr lang="en-US" dirty="0" err="1"/>
              <a:t>pandas.DataFrame</a:t>
            </a:r>
            <a:endParaRPr lang="en-US" dirty="0"/>
          </a:p>
        </p:txBody>
      </p:sp>
      <p:sp>
        <p:nvSpPr>
          <p:cNvPr id="3" name="Content Placeholder 2"/>
          <p:cNvSpPr>
            <a:spLocks noGrp="1"/>
          </p:cNvSpPr>
          <p:nvPr>
            <p:ph idx="1"/>
          </p:nvPr>
        </p:nvSpPr>
        <p:spPr/>
        <p:txBody>
          <a:bodyPr>
            <a:normAutofit/>
          </a:bodyPr>
          <a:lstStyle/>
          <a:p>
            <a:pPr>
              <a:buClr>
                <a:srgbClr val="009AA6"/>
              </a:buClr>
              <a:buFont typeface="Arial" panose="020B0604020202020204" pitchFamily="34" charset="0"/>
              <a:buChar char="•"/>
            </a:pPr>
            <a:r>
              <a:rPr lang="en-US" dirty="0"/>
              <a:t>Fast, feature-rich, widely used by Python users</a:t>
            </a:r>
          </a:p>
          <a:p>
            <a:pPr>
              <a:buClr>
                <a:srgbClr val="009AA6"/>
              </a:buClr>
              <a:buFont typeface="Arial" panose="020B0604020202020204" pitchFamily="34" charset="0"/>
              <a:buChar char="•"/>
            </a:pPr>
            <a:r>
              <a:rPr lang="en-US" dirty="0"/>
              <a:t>Already exists in </a:t>
            </a:r>
            <a:r>
              <a:rPr lang="en-US" dirty="0" err="1"/>
              <a:t>PySpark</a:t>
            </a:r>
            <a:r>
              <a:rPr lang="en-US" dirty="0"/>
              <a:t> (</a:t>
            </a:r>
            <a:r>
              <a:rPr lang="en-US" dirty="0" err="1"/>
              <a:t>toPandas</a:t>
            </a:r>
            <a:r>
              <a:rPr lang="en-US" dirty="0"/>
              <a:t>)</a:t>
            </a:r>
          </a:p>
          <a:p>
            <a:pPr>
              <a:buClr>
                <a:srgbClr val="009AA6"/>
              </a:buClr>
              <a:buFont typeface="Arial" panose="020B0604020202020204" pitchFamily="34" charset="0"/>
              <a:buChar char="•"/>
            </a:pPr>
            <a:r>
              <a:rPr lang="en-US" dirty="0"/>
              <a:t>Compatible with popular Python libraries:</a:t>
            </a:r>
          </a:p>
          <a:p>
            <a:pPr lvl="1">
              <a:buClr>
                <a:srgbClr val="009AA6"/>
              </a:buClr>
              <a:buFont typeface="Helvetica" panose="020B0604020202020204" pitchFamily="34" charset="0"/>
              <a:buChar char="-"/>
            </a:pPr>
            <a:r>
              <a:rPr lang="en-US" dirty="0" err="1"/>
              <a:t>NumPy</a:t>
            </a:r>
            <a:r>
              <a:rPr lang="en-US" dirty="0"/>
              <a:t>, </a:t>
            </a:r>
            <a:r>
              <a:rPr lang="en-US" dirty="0" err="1"/>
              <a:t>StatsModels</a:t>
            </a:r>
            <a:r>
              <a:rPr lang="en-US" dirty="0"/>
              <a:t>, SciPy, </a:t>
            </a:r>
            <a:r>
              <a:rPr lang="en-US" dirty="0" err="1"/>
              <a:t>scikit</a:t>
            </a:r>
            <a:r>
              <a:rPr lang="en-US" dirty="0"/>
              <a:t>-learn…</a:t>
            </a:r>
          </a:p>
          <a:p>
            <a:pPr>
              <a:buClr>
                <a:srgbClr val="009AA6"/>
              </a:buClr>
              <a:buFont typeface="Arial" panose="020B0604020202020204" pitchFamily="34" charset="0"/>
              <a:buChar char="•"/>
            </a:pPr>
            <a:r>
              <a:rPr lang="en-US" dirty="0"/>
              <a:t>Zero copy to/from Arrow</a:t>
            </a:r>
          </a:p>
        </p:txBody>
      </p:sp>
    </p:spTree>
    <p:extLst>
      <p:ext uri="{BB962C8B-B14F-4D97-AF65-F5344CB8AC3E}">
        <p14:creationId xmlns:p14="http://schemas.microsoft.com/office/powerpoint/2010/main" val="30272434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2312738" y="3023405"/>
            <a:ext cx="6131538" cy="1541919"/>
          </a:xfrm>
          <a:prstGeom prst="rect">
            <a:avLst/>
          </a:prstGeom>
        </p:spPr>
      </p:pic>
      <p:pic>
        <p:nvPicPr>
          <p:cNvPr id="12" name="Picture 11"/>
          <p:cNvPicPr>
            <a:picLocks noChangeAspect="1"/>
          </p:cNvPicPr>
          <p:nvPr/>
        </p:nvPicPr>
        <p:blipFill rotWithShape="1">
          <a:blip r:embed="rId4"/>
          <a:srcRect b="51569"/>
          <a:stretch/>
        </p:blipFill>
        <p:spPr>
          <a:xfrm>
            <a:off x="698177" y="1098768"/>
            <a:ext cx="5892036" cy="1600992"/>
          </a:xfrm>
          <a:prstGeom prst="rect">
            <a:avLst/>
          </a:prstGeom>
        </p:spPr>
      </p:pic>
      <p:sp>
        <p:nvSpPr>
          <p:cNvPr id="2" name="Title 1"/>
          <p:cNvSpPr>
            <a:spLocks noGrp="1"/>
          </p:cNvSpPr>
          <p:nvPr>
            <p:ph type="title"/>
          </p:nvPr>
        </p:nvSpPr>
        <p:spPr/>
        <p:txBody>
          <a:bodyPr/>
          <a:lstStyle/>
          <a:p>
            <a:r>
              <a:rPr lang="en-US" dirty="0"/>
              <a:t>Scalar vs </a:t>
            </a:r>
            <a:r>
              <a:rPr lang="en-US" dirty="0" err="1"/>
              <a:t>Vectorized</a:t>
            </a:r>
            <a:r>
              <a:rPr lang="en-US" dirty="0"/>
              <a:t> UDF</a:t>
            </a:r>
          </a:p>
        </p:txBody>
      </p:sp>
      <p:sp>
        <p:nvSpPr>
          <p:cNvPr id="9" name="Rectangle 8"/>
          <p:cNvSpPr/>
          <p:nvPr/>
        </p:nvSpPr>
        <p:spPr>
          <a:xfrm>
            <a:off x="2322381" y="1076901"/>
            <a:ext cx="862206" cy="133894"/>
          </a:xfrm>
          <a:prstGeom prst="rect">
            <a:avLst/>
          </a:prstGeom>
          <a:noFill/>
          <a:ln w="317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ectangle 9"/>
          <p:cNvSpPr/>
          <p:nvPr/>
        </p:nvSpPr>
        <p:spPr>
          <a:xfrm>
            <a:off x="4869647" y="3012250"/>
            <a:ext cx="765953" cy="133894"/>
          </a:xfrm>
          <a:prstGeom prst="rect">
            <a:avLst/>
          </a:prstGeom>
          <a:noFill/>
          <a:ln w="317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TextBox 3"/>
          <p:cNvSpPr txBox="1"/>
          <p:nvPr/>
        </p:nvSpPr>
        <p:spPr>
          <a:xfrm>
            <a:off x="457200" y="3460056"/>
            <a:ext cx="1654698" cy="369332"/>
          </a:xfrm>
          <a:prstGeom prst="rect">
            <a:avLst/>
          </a:prstGeom>
          <a:noFill/>
        </p:spPr>
        <p:txBody>
          <a:bodyPr wrap="square" rtlCol="0">
            <a:spAutoFit/>
          </a:bodyPr>
          <a:lstStyle/>
          <a:p>
            <a:r>
              <a:rPr lang="en-US" dirty="0">
                <a:latin typeface="Helvetica" panose="020B0604020202020204" pitchFamily="34" charset="0"/>
                <a:cs typeface="Helvetica" panose="020B0604020202020204" pitchFamily="34" charset="0"/>
              </a:rPr>
              <a:t>20x Speed Up</a:t>
            </a:r>
          </a:p>
        </p:txBody>
      </p:sp>
      <p:cxnSp>
        <p:nvCxnSpPr>
          <p:cNvPr id="6" name="Straight Connector 5"/>
          <p:cNvCxnSpPr>
            <a:cxnSpLocks/>
            <a:stCxn id="9" idx="3"/>
          </p:cNvCxnSpPr>
          <p:nvPr/>
        </p:nvCxnSpPr>
        <p:spPr>
          <a:xfrm flipV="1">
            <a:off x="3184587" y="945432"/>
            <a:ext cx="932695" cy="198416"/>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4117282" y="693819"/>
            <a:ext cx="3967753" cy="369332"/>
          </a:xfrm>
          <a:prstGeom prst="rect">
            <a:avLst/>
          </a:prstGeom>
          <a:noFill/>
        </p:spPr>
        <p:txBody>
          <a:bodyPr wrap="none" rtlCol="0">
            <a:spAutoFit/>
          </a:bodyPr>
          <a:lstStyle/>
          <a:p>
            <a:r>
              <a:rPr lang="en-US" dirty="0">
                <a:latin typeface="Helvetica" panose="020B0604020202020204" pitchFamily="34" charset="0"/>
                <a:cs typeface="Helvetica" panose="020B0604020202020204" pitchFamily="34" charset="0"/>
              </a:rPr>
              <a:t>Actual Runtime is </a:t>
            </a:r>
            <a:r>
              <a:rPr lang="en-US" b="1" dirty="0">
                <a:latin typeface="Helvetica" panose="020B0604020202020204" pitchFamily="34" charset="0"/>
                <a:cs typeface="Helvetica" panose="020B0604020202020204" pitchFamily="34" charset="0"/>
              </a:rPr>
              <a:t>2s</a:t>
            </a:r>
            <a:r>
              <a:rPr lang="en-US" dirty="0">
                <a:latin typeface="Helvetica" panose="020B0604020202020204" pitchFamily="34" charset="0"/>
                <a:cs typeface="Helvetica" panose="020B0604020202020204" pitchFamily="34" charset="0"/>
              </a:rPr>
              <a:t> without profiling</a:t>
            </a:r>
          </a:p>
        </p:txBody>
      </p:sp>
      <p:cxnSp>
        <p:nvCxnSpPr>
          <p:cNvPr id="13" name="Straight Connector 12"/>
          <p:cNvCxnSpPr>
            <a:cxnSpLocks/>
            <a:stCxn id="9" idx="2"/>
            <a:endCxn id="4" idx="0"/>
          </p:cNvCxnSpPr>
          <p:nvPr/>
        </p:nvCxnSpPr>
        <p:spPr>
          <a:xfrm flipH="1">
            <a:off x="1284549" y="1210795"/>
            <a:ext cx="1468935" cy="2249261"/>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a:cxnSpLocks/>
            <a:stCxn id="10" idx="1"/>
            <a:endCxn id="4" idx="3"/>
          </p:cNvCxnSpPr>
          <p:nvPr/>
        </p:nvCxnSpPr>
        <p:spPr>
          <a:xfrm flipH="1">
            <a:off x="2111898" y="3079197"/>
            <a:ext cx="2757749" cy="565525"/>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814452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2312738" y="3023405"/>
            <a:ext cx="6131538" cy="1541919"/>
          </a:xfrm>
          <a:prstGeom prst="rect">
            <a:avLst/>
          </a:prstGeom>
        </p:spPr>
      </p:pic>
      <p:pic>
        <p:nvPicPr>
          <p:cNvPr id="12" name="Picture 11"/>
          <p:cNvPicPr>
            <a:picLocks noChangeAspect="1"/>
          </p:cNvPicPr>
          <p:nvPr/>
        </p:nvPicPr>
        <p:blipFill rotWithShape="1">
          <a:blip r:embed="rId4"/>
          <a:srcRect b="51569"/>
          <a:stretch/>
        </p:blipFill>
        <p:spPr>
          <a:xfrm>
            <a:off x="698177" y="1098768"/>
            <a:ext cx="5892036" cy="1600992"/>
          </a:xfrm>
          <a:prstGeom prst="rect">
            <a:avLst/>
          </a:prstGeom>
        </p:spPr>
      </p:pic>
      <p:sp>
        <p:nvSpPr>
          <p:cNvPr id="2" name="Title 1"/>
          <p:cNvSpPr>
            <a:spLocks noGrp="1"/>
          </p:cNvSpPr>
          <p:nvPr>
            <p:ph type="title"/>
          </p:nvPr>
        </p:nvSpPr>
        <p:spPr/>
        <p:txBody>
          <a:bodyPr/>
          <a:lstStyle/>
          <a:p>
            <a:r>
              <a:rPr lang="en-US" dirty="0"/>
              <a:t>Scalar vs </a:t>
            </a:r>
            <a:r>
              <a:rPr lang="en-US" dirty="0" err="1"/>
              <a:t>Vectorized</a:t>
            </a:r>
            <a:r>
              <a:rPr lang="en-US" dirty="0"/>
              <a:t> UDF</a:t>
            </a:r>
          </a:p>
        </p:txBody>
      </p:sp>
      <p:sp>
        <p:nvSpPr>
          <p:cNvPr id="13" name="Rectangle 12"/>
          <p:cNvSpPr/>
          <p:nvPr/>
        </p:nvSpPr>
        <p:spPr>
          <a:xfrm>
            <a:off x="698177" y="1582730"/>
            <a:ext cx="5892036" cy="810544"/>
          </a:xfrm>
          <a:prstGeom prst="rect">
            <a:avLst/>
          </a:prstGeom>
          <a:noFill/>
          <a:ln w="317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4" name="Straight Connector 13"/>
          <p:cNvCxnSpPr>
            <a:cxnSpLocks/>
          </p:cNvCxnSpPr>
          <p:nvPr/>
        </p:nvCxnSpPr>
        <p:spPr>
          <a:xfrm flipV="1">
            <a:off x="6590213" y="1737829"/>
            <a:ext cx="932695" cy="198416"/>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7437999" y="1392412"/>
            <a:ext cx="1197764" cy="646331"/>
          </a:xfrm>
          <a:prstGeom prst="rect">
            <a:avLst/>
          </a:prstGeom>
          <a:noFill/>
        </p:spPr>
        <p:txBody>
          <a:bodyPr wrap="none" rtlCol="0">
            <a:spAutoFit/>
          </a:bodyPr>
          <a:lstStyle/>
          <a:p>
            <a:r>
              <a:rPr lang="en-US" dirty="0">
                <a:latin typeface="Helvetica" panose="020B0604020202020204" pitchFamily="34" charset="0"/>
                <a:cs typeface="Helvetica" panose="020B0604020202020204" pitchFamily="34" charset="0"/>
              </a:rPr>
              <a:t>Overhead</a:t>
            </a:r>
          </a:p>
          <a:p>
            <a:r>
              <a:rPr lang="en-US" dirty="0">
                <a:latin typeface="Helvetica" panose="020B0604020202020204" pitchFamily="34" charset="0"/>
                <a:cs typeface="Helvetica" panose="020B0604020202020204" pitchFamily="34" charset="0"/>
              </a:rPr>
              <a:t>Removed</a:t>
            </a:r>
          </a:p>
        </p:txBody>
      </p:sp>
    </p:spTree>
    <p:extLst>
      <p:ext uri="{BB962C8B-B14F-4D97-AF65-F5344CB8AC3E}">
        <p14:creationId xmlns:p14="http://schemas.microsoft.com/office/powerpoint/2010/main" val="22863092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2312738" y="3023405"/>
            <a:ext cx="6131538" cy="1541919"/>
          </a:xfrm>
          <a:prstGeom prst="rect">
            <a:avLst/>
          </a:prstGeom>
        </p:spPr>
      </p:pic>
      <p:pic>
        <p:nvPicPr>
          <p:cNvPr id="12" name="Picture 11"/>
          <p:cNvPicPr>
            <a:picLocks noChangeAspect="1"/>
          </p:cNvPicPr>
          <p:nvPr/>
        </p:nvPicPr>
        <p:blipFill rotWithShape="1">
          <a:blip r:embed="rId4"/>
          <a:srcRect b="51569"/>
          <a:stretch/>
        </p:blipFill>
        <p:spPr>
          <a:xfrm>
            <a:off x="698177" y="1098768"/>
            <a:ext cx="5892036" cy="1600992"/>
          </a:xfrm>
          <a:prstGeom prst="rect">
            <a:avLst/>
          </a:prstGeom>
        </p:spPr>
      </p:pic>
      <p:sp>
        <p:nvSpPr>
          <p:cNvPr id="2" name="Title 1"/>
          <p:cNvSpPr>
            <a:spLocks noGrp="1"/>
          </p:cNvSpPr>
          <p:nvPr>
            <p:ph type="title"/>
          </p:nvPr>
        </p:nvSpPr>
        <p:spPr/>
        <p:txBody>
          <a:bodyPr/>
          <a:lstStyle/>
          <a:p>
            <a:r>
              <a:rPr lang="en-US" dirty="0"/>
              <a:t>Scalar vs </a:t>
            </a:r>
            <a:r>
              <a:rPr lang="en-US" dirty="0" err="1"/>
              <a:t>Vectorized</a:t>
            </a:r>
            <a:r>
              <a:rPr lang="en-US" dirty="0"/>
              <a:t> UDF</a:t>
            </a:r>
          </a:p>
        </p:txBody>
      </p:sp>
      <p:sp>
        <p:nvSpPr>
          <p:cNvPr id="9" name="Rectangle 8"/>
          <p:cNvSpPr/>
          <p:nvPr/>
        </p:nvSpPr>
        <p:spPr>
          <a:xfrm>
            <a:off x="2312738" y="3538469"/>
            <a:ext cx="5106965" cy="210571"/>
          </a:xfrm>
          <a:prstGeom prst="rect">
            <a:avLst/>
          </a:prstGeom>
          <a:noFill/>
          <a:ln w="317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0" name="Straight Connector 9"/>
          <p:cNvCxnSpPr>
            <a:cxnSpLocks/>
            <a:stCxn id="17" idx="0"/>
          </p:cNvCxnSpPr>
          <p:nvPr/>
        </p:nvCxnSpPr>
        <p:spPr>
          <a:xfrm flipH="1" flipV="1">
            <a:off x="1243894" y="2696705"/>
            <a:ext cx="24895" cy="841764"/>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a:cxnSpLocks/>
            <a:stCxn id="17" idx="3"/>
            <a:endCxn id="9" idx="1"/>
          </p:cNvCxnSpPr>
          <p:nvPr/>
        </p:nvCxnSpPr>
        <p:spPr>
          <a:xfrm flipV="1">
            <a:off x="2252391" y="3643755"/>
            <a:ext cx="60347" cy="21788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285186" y="3538469"/>
            <a:ext cx="1967205" cy="646331"/>
          </a:xfrm>
          <a:prstGeom prst="rect">
            <a:avLst/>
          </a:prstGeom>
          <a:noFill/>
        </p:spPr>
        <p:txBody>
          <a:bodyPr wrap="none" rtlCol="0">
            <a:spAutoFit/>
          </a:bodyPr>
          <a:lstStyle/>
          <a:p>
            <a:r>
              <a:rPr lang="en-US" dirty="0">
                <a:latin typeface="Helvetica" panose="020B0604020202020204" pitchFamily="34" charset="0"/>
                <a:cs typeface="Helvetica" panose="020B0604020202020204" pitchFamily="34" charset="0"/>
              </a:rPr>
              <a:t>Less System Call</a:t>
            </a:r>
          </a:p>
          <a:p>
            <a:r>
              <a:rPr lang="en-US" dirty="0">
                <a:latin typeface="Helvetica" panose="020B0604020202020204" pitchFamily="34" charset="0"/>
                <a:cs typeface="Helvetica" panose="020B0604020202020204" pitchFamily="34" charset="0"/>
              </a:rPr>
              <a:t>Faster I/O</a:t>
            </a:r>
          </a:p>
        </p:txBody>
      </p:sp>
      <p:sp>
        <p:nvSpPr>
          <p:cNvPr id="11" name="Rectangle 10"/>
          <p:cNvSpPr/>
          <p:nvPr/>
        </p:nvSpPr>
        <p:spPr>
          <a:xfrm>
            <a:off x="698177" y="1582730"/>
            <a:ext cx="5892036" cy="784438"/>
          </a:xfrm>
          <a:prstGeom prst="rect">
            <a:avLst/>
          </a:prstGeom>
          <a:solidFill>
            <a:schemeClr val="tx2">
              <a:alpha val="80000"/>
            </a:schemeClr>
          </a:solidFill>
          <a:ln w="31750">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Rectangle 12"/>
          <p:cNvSpPr/>
          <p:nvPr/>
        </p:nvSpPr>
        <p:spPr>
          <a:xfrm>
            <a:off x="698177" y="2380229"/>
            <a:ext cx="5663434" cy="306470"/>
          </a:xfrm>
          <a:prstGeom prst="rect">
            <a:avLst/>
          </a:prstGeom>
          <a:noFill/>
          <a:ln w="317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7010051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Scalar vs </a:t>
            </a:r>
            <a:r>
              <a:rPr lang="en-US" dirty="0" err="1"/>
              <a:t>Vectorized</a:t>
            </a:r>
            <a:r>
              <a:rPr lang="en-US" dirty="0"/>
              <a:t> UDF</a:t>
            </a:r>
          </a:p>
        </p:txBody>
      </p:sp>
      <p:pic>
        <p:nvPicPr>
          <p:cNvPr id="7" name="Picture 6" descr="A picture containing screenshot&#10;&#10;Description generated with very high confidenc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9781" y="1346221"/>
            <a:ext cx="5604867" cy="3353637"/>
          </a:xfrm>
          <a:prstGeom prst="rect">
            <a:avLst/>
          </a:prstGeom>
        </p:spPr>
      </p:pic>
      <p:sp>
        <p:nvSpPr>
          <p:cNvPr id="17" name="TextBox 16"/>
          <p:cNvSpPr txBox="1"/>
          <p:nvPr/>
        </p:nvSpPr>
        <p:spPr>
          <a:xfrm>
            <a:off x="3353301" y="1600200"/>
            <a:ext cx="2283494" cy="461665"/>
          </a:xfrm>
          <a:prstGeom prst="rect">
            <a:avLst/>
          </a:prstGeom>
          <a:noFill/>
        </p:spPr>
        <p:txBody>
          <a:bodyPr wrap="square" rtlCol="0">
            <a:spAutoFit/>
          </a:bodyPr>
          <a:lstStyle/>
          <a:p>
            <a:r>
              <a:rPr lang="en-US" sz="2400" dirty="0">
                <a:latin typeface="Helvetica" panose="020B0604020202020204" pitchFamily="34" charset="0"/>
                <a:cs typeface="Helvetica" panose="020B0604020202020204" pitchFamily="34" charset="0"/>
              </a:rPr>
              <a:t>4.5x Speed Up</a:t>
            </a:r>
          </a:p>
        </p:txBody>
      </p:sp>
    </p:spTree>
    <p:extLst>
      <p:ext uri="{BB962C8B-B14F-4D97-AF65-F5344CB8AC3E}">
        <p14:creationId xmlns:p14="http://schemas.microsoft.com/office/powerpoint/2010/main" val="22277734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Support Group UDF</a:t>
            </a:r>
          </a:p>
        </p:txBody>
      </p:sp>
      <p:sp>
        <p:nvSpPr>
          <p:cNvPr id="3" name="Content Placeholder 2"/>
          <p:cNvSpPr>
            <a:spLocks noGrp="1"/>
          </p:cNvSpPr>
          <p:nvPr>
            <p:ph idx="1"/>
          </p:nvPr>
        </p:nvSpPr>
        <p:spPr/>
        <p:txBody>
          <a:bodyPr>
            <a:normAutofit/>
          </a:bodyPr>
          <a:lstStyle/>
          <a:p>
            <a:pPr>
              <a:buClr>
                <a:srgbClr val="009AA6"/>
              </a:buClr>
              <a:buFont typeface="Arial" panose="020B0604020202020204" pitchFamily="34" charset="0"/>
              <a:buChar char="•"/>
            </a:pPr>
            <a:r>
              <a:rPr lang="en-US" dirty="0"/>
              <a:t>Split-apply-combine:</a:t>
            </a:r>
          </a:p>
          <a:p>
            <a:pPr lvl="1">
              <a:buClr>
                <a:srgbClr val="009AA6"/>
              </a:buClr>
              <a:buFont typeface="Helvetica" panose="020B0604020202020204" pitchFamily="34" charset="0"/>
              <a:buChar char="-"/>
            </a:pPr>
            <a:r>
              <a:rPr lang="en-US" dirty="0"/>
              <a:t>Break a problem into smaller pieces</a:t>
            </a:r>
          </a:p>
          <a:p>
            <a:pPr lvl="1">
              <a:buClr>
                <a:srgbClr val="009AA6"/>
              </a:buClr>
              <a:buFont typeface="Helvetica" panose="020B0604020202020204" pitchFamily="34" charset="0"/>
              <a:buChar char="-"/>
            </a:pPr>
            <a:r>
              <a:rPr lang="en-US" dirty="0"/>
              <a:t>Operate on each piece independently</a:t>
            </a:r>
          </a:p>
          <a:p>
            <a:pPr lvl="1">
              <a:buClr>
                <a:srgbClr val="009AA6"/>
              </a:buClr>
              <a:buFont typeface="Helvetica" panose="020B0604020202020204" pitchFamily="34" charset="0"/>
              <a:buChar char="-"/>
            </a:pPr>
            <a:r>
              <a:rPr lang="en-US" dirty="0"/>
              <a:t>Put all pieces back together</a:t>
            </a:r>
          </a:p>
          <a:p>
            <a:pPr>
              <a:buClr>
                <a:srgbClr val="009AA6"/>
              </a:buClr>
              <a:buFont typeface="Arial" panose="020B0604020202020204" pitchFamily="34" charset="0"/>
              <a:buChar char="•"/>
            </a:pPr>
            <a:r>
              <a:rPr lang="en-US" dirty="0"/>
              <a:t>Common pattern supported in SQL, Spark, Pandas, R … </a:t>
            </a:r>
          </a:p>
          <a:p>
            <a:pPr marL="0" indent="0">
              <a:buNone/>
            </a:pPr>
            <a:endParaRPr lang="en-US" dirty="0"/>
          </a:p>
        </p:txBody>
      </p:sp>
    </p:spTree>
    <p:extLst>
      <p:ext uri="{BB962C8B-B14F-4D97-AF65-F5344CB8AC3E}">
        <p14:creationId xmlns:p14="http://schemas.microsoft.com/office/powerpoint/2010/main" val="320714569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Split-Apply-Combine (Current)</a:t>
            </a:r>
          </a:p>
        </p:txBody>
      </p:sp>
      <p:sp>
        <p:nvSpPr>
          <p:cNvPr id="3" name="Content Placeholder 2"/>
          <p:cNvSpPr>
            <a:spLocks noGrp="1"/>
          </p:cNvSpPr>
          <p:nvPr>
            <p:ph idx="1"/>
          </p:nvPr>
        </p:nvSpPr>
        <p:spPr/>
        <p:txBody>
          <a:bodyPr>
            <a:normAutofit/>
          </a:bodyPr>
          <a:lstStyle/>
          <a:p>
            <a:pPr>
              <a:buClr>
                <a:srgbClr val="009AA6"/>
              </a:buClr>
            </a:pPr>
            <a:r>
              <a:rPr lang="en-US" dirty="0"/>
              <a:t>Split: </a:t>
            </a:r>
            <a:r>
              <a:rPr lang="en-US" dirty="0" err="1"/>
              <a:t>groupBy</a:t>
            </a:r>
            <a:r>
              <a:rPr lang="en-US" dirty="0"/>
              <a:t>, window, …</a:t>
            </a:r>
          </a:p>
          <a:p>
            <a:pPr>
              <a:buClr>
                <a:srgbClr val="009AA6"/>
              </a:buClr>
            </a:pPr>
            <a:r>
              <a:rPr lang="en-US" dirty="0"/>
              <a:t>Apply: mean, </a:t>
            </a:r>
            <a:r>
              <a:rPr lang="en-US" dirty="0" err="1"/>
              <a:t>stddev</a:t>
            </a:r>
            <a:r>
              <a:rPr lang="en-US" dirty="0"/>
              <a:t>, </a:t>
            </a:r>
            <a:r>
              <a:rPr lang="en-US" dirty="0" err="1"/>
              <a:t>collect_list</a:t>
            </a:r>
            <a:r>
              <a:rPr lang="en-US" dirty="0"/>
              <a:t>, rank …</a:t>
            </a:r>
          </a:p>
          <a:p>
            <a:pPr>
              <a:buClr>
                <a:srgbClr val="009AA6"/>
              </a:buClr>
            </a:pPr>
            <a:r>
              <a:rPr lang="en-US" dirty="0"/>
              <a:t>Combine: Inherently done by Spark</a:t>
            </a:r>
          </a:p>
          <a:p>
            <a:endParaRPr lang="en-US" dirty="0"/>
          </a:p>
        </p:txBody>
      </p:sp>
    </p:spTree>
    <p:extLst>
      <p:ext uri="{BB962C8B-B14F-4D97-AF65-F5344CB8AC3E}">
        <p14:creationId xmlns:p14="http://schemas.microsoft.com/office/powerpoint/2010/main" val="124954968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Split-Apply-Combine (with Group UDF)</a:t>
            </a:r>
          </a:p>
        </p:txBody>
      </p:sp>
      <p:sp>
        <p:nvSpPr>
          <p:cNvPr id="3" name="Content Placeholder 2"/>
          <p:cNvSpPr>
            <a:spLocks noGrp="1"/>
          </p:cNvSpPr>
          <p:nvPr>
            <p:ph idx="1"/>
          </p:nvPr>
        </p:nvSpPr>
        <p:spPr/>
        <p:txBody>
          <a:bodyPr>
            <a:normAutofit/>
          </a:bodyPr>
          <a:lstStyle/>
          <a:p>
            <a:pPr>
              <a:buClr>
                <a:srgbClr val="009AA6"/>
              </a:buClr>
            </a:pPr>
            <a:r>
              <a:rPr lang="en-US" dirty="0"/>
              <a:t>Split: </a:t>
            </a:r>
            <a:r>
              <a:rPr lang="en-US" dirty="0" err="1"/>
              <a:t>groupBy</a:t>
            </a:r>
            <a:r>
              <a:rPr lang="en-US" dirty="0"/>
              <a:t>, window, …</a:t>
            </a:r>
          </a:p>
          <a:p>
            <a:pPr>
              <a:buClr>
                <a:srgbClr val="009AA6"/>
              </a:buClr>
            </a:pPr>
            <a:r>
              <a:rPr lang="en-US" dirty="0"/>
              <a:t>Apply: UDF</a:t>
            </a:r>
          </a:p>
          <a:p>
            <a:pPr>
              <a:buClr>
                <a:srgbClr val="009AA6"/>
              </a:buClr>
            </a:pPr>
            <a:r>
              <a:rPr lang="en-US" dirty="0"/>
              <a:t>Combine: Inherently done by Spark</a:t>
            </a:r>
          </a:p>
          <a:p>
            <a:endParaRPr lang="en-US" dirty="0"/>
          </a:p>
        </p:txBody>
      </p:sp>
    </p:spTree>
    <p:extLst>
      <p:ext uri="{BB962C8B-B14F-4D97-AF65-F5344CB8AC3E}">
        <p14:creationId xmlns:p14="http://schemas.microsoft.com/office/powerpoint/2010/main" val="375013215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Introduce </a:t>
            </a:r>
            <a:r>
              <a:rPr lang="en-US" dirty="0" err="1"/>
              <a:t>groupBy</a:t>
            </a:r>
            <a:r>
              <a:rPr lang="en-US" dirty="0"/>
              <a:t>().apply()</a:t>
            </a:r>
          </a:p>
        </p:txBody>
      </p:sp>
      <p:sp>
        <p:nvSpPr>
          <p:cNvPr id="3" name="Content Placeholder 2"/>
          <p:cNvSpPr>
            <a:spLocks noGrp="1"/>
          </p:cNvSpPr>
          <p:nvPr>
            <p:ph idx="1"/>
          </p:nvPr>
        </p:nvSpPr>
        <p:spPr/>
        <p:txBody>
          <a:bodyPr>
            <a:normAutofit/>
          </a:bodyPr>
          <a:lstStyle/>
          <a:p>
            <a:pPr>
              <a:buClr>
                <a:srgbClr val="009AA6"/>
              </a:buClr>
            </a:pPr>
            <a:r>
              <a:rPr lang="en-US" dirty="0"/>
              <a:t>UDF: </a:t>
            </a:r>
            <a:r>
              <a:rPr lang="en-US" dirty="0" err="1"/>
              <a:t>pd.DataFrame</a:t>
            </a:r>
            <a:r>
              <a:rPr lang="en-US" dirty="0"/>
              <a:t> -&gt; </a:t>
            </a:r>
            <a:r>
              <a:rPr lang="en-US" dirty="0" err="1"/>
              <a:t>pd.DataFrame</a:t>
            </a:r>
            <a:endParaRPr lang="en-US" dirty="0"/>
          </a:p>
          <a:p>
            <a:pPr lvl="1">
              <a:buClr>
                <a:srgbClr val="009AA6"/>
              </a:buClr>
            </a:pPr>
            <a:r>
              <a:rPr lang="en-US" dirty="0"/>
              <a:t>Treat each group as a pandas </a:t>
            </a:r>
            <a:r>
              <a:rPr lang="en-US" dirty="0" err="1"/>
              <a:t>DataFrame</a:t>
            </a:r>
            <a:endParaRPr lang="en-US" dirty="0"/>
          </a:p>
          <a:p>
            <a:pPr lvl="1">
              <a:buClr>
                <a:srgbClr val="009AA6"/>
              </a:buClr>
            </a:pPr>
            <a:r>
              <a:rPr lang="en-US" dirty="0"/>
              <a:t>Apply UDF on each group</a:t>
            </a:r>
          </a:p>
          <a:p>
            <a:pPr lvl="1">
              <a:buClr>
                <a:srgbClr val="009AA6"/>
              </a:buClr>
            </a:pPr>
            <a:r>
              <a:rPr lang="en-US" dirty="0"/>
              <a:t>Assemble as </a:t>
            </a:r>
            <a:r>
              <a:rPr lang="en-US" dirty="0" err="1"/>
              <a:t>PySpark</a:t>
            </a:r>
            <a:r>
              <a:rPr lang="en-US" dirty="0"/>
              <a:t> </a:t>
            </a:r>
            <a:r>
              <a:rPr lang="en-US" dirty="0" err="1"/>
              <a:t>DataFrame</a:t>
            </a:r>
            <a:endParaRPr lang="en-US" dirty="0"/>
          </a:p>
        </p:txBody>
      </p:sp>
    </p:spTree>
    <p:extLst>
      <p:ext uri="{BB962C8B-B14F-4D97-AF65-F5344CB8AC3E}">
        <p14:creationId xmlns:p14="http://schemas.microsoft.com/office/powerpoint/2010/main" val="387159021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Introduce </a:t>
            </a:r>
            <a:r>
              <a:rPr lang="en-US" dirty="0" err="1"/>
              <a:t>groupBy</a:t>
            </a:r>
            <a:r>
              <a:rPr lang="en-US" dirty="0"/>
              <a:t>().apply()</a:t>
            </a:r>
          </a:p>
        </p:txBody>
      </p:sp>
      <p:sp>
        <p:nvSpPr>
          <p:cNvPr id="4" name="Rectangle 3"/>
          <p:cNvSpPr/>
          <p:nvPr/>
        </p:nvSpPr>
        <p:spPr>
          <a:xfrm>
            <a:off x="816428" y="960126"/>
            <a:ext cx="705394" cy="75111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a:latin typeface="Helvetica" panose="020B0604020202020204" pitchFamily="34" charset="0"/>
                <a:cs typeface="Helvetica" panose="020B0604020202020204" pitchFamily="34" charset="0"/>
              </a:rPr>
              <a:t>Rows</a:t>
            </a:r>
          </a:p>
        </p:txBody>
      </p:sp>
      <p:sp>
        <p:nvSpPr>
          <p:cNvPr id="5" name="Rectangle 4"/>
          <p:cNvSpPr/>
          <p:nvPr/>
        </p:nvSpPr>
        <p:spPr>
          <a:xfrm>
            <a:off x="816428" y="2311204"/>
            <a:ext cx="705394" cy="75111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a:latin typeface="Helvetica" panose="020B0604020202020204" pitchFamily="34" charset="0"/>
                <a:cs typeface="Helvetica" panose="020B0604020202020204" pitchFamily="34" charset="0"/>
              </a:rPr>
              <a:t>Rows</a:t>
            </a:r>
          </a:p>
        </p:txBody>
      </p:sp>
      <p:sp>
        <p:nvSpPr>
          <p:cNvPr id="6" name="Rectangle 5"/>
          <p:cNvSpPr/>
          <p:nvPr/>
        </p:nvSpPr>
        <p:spPr>
          <a:xfrm>
            <a:off x="816428" y="3669580"/>
            <a:ext cx="705394" cy="75111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a:latin typeface="Helvetica" panose="020B0604020202020204" pitchFamily="34" charset="0"/>
                <a:cs typeface="Helvetica" panose="020B0604020202020204" pitchFamily="34" charset="0"/>
              </a:rPr>
              <a:t>Rows</a:t>
            </a:r>
          </a:p>
        </p:txBody>
      </p:sp>
      <p:sp>
        <p:nvSpPr>
          <p:cNvPr id="8" name="Rectangle 7"/>
          <p:cNvSpPr/>
          <p:nvPr/>
        </p:nvSpPr>
        <p:spPr>
          <a:xfrm>
            <a:off x="3866606" y="960126"/>
            <a:ext cx="705394" cy="75111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a:latin typeface="Helvetica" panose="020B0604020202020204" pitchFamily="34" charset="0"/>
                <a:cs typeface="Helvetica" panose="020B0604020202020204" pitchFamily="34" charset="0"/>
              </a:rPr>
              <a:t>Groups</a:t>
            </a:r>
          </a:p>
        </p:txBody>
      </p:sp>
      <p:sp>
        <p:nvSpPr>
          <p:cNvPr id="9" name="Rectangle 8"/>
          <p:cNvSpPr/>
          <p:nvPr/>
        </p:nvSpPr>
        <p:spPr>
          <a:xfrm>
            <a:off x="3866606" y="2311204"/>
            <a:ext cx="705394" cy="75111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a:latin typeface="Helvetica" panose="020B0604020202020204" pitchFamily="34" charset="0"/>
                <a:cs typeface="Helvetica" panose="020B0604020202020204" pitchFamily="34" charset="0"/>
              </a:rPr>
              <a:t>Groups</a:t>
            </a:r>
          </a:p>
        </p:txBody>
      </p:sp>
      <p:sp>
        <p:nvSpPr>
          <p:cNvPr id="10" name="Rectangle 9"/>
          <p:cNvSpPr/>
          <p:nvPr/>
        </p:nvSpPr>
        <p:spPr>
          <a:xfrm>
            <a:off x="3866606" y="3669580"/>
            <a:ext cx="705394" cy="75111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a:latin typeface="Helvetica" panose="020B0604020202020204" pitchFamily="34" charset="0"/>
                <a:cs typeface="Helvetica" panose="020B0604020202020204" pitchFamily="34" charset="0"/>
              </a:rPr>
              <a:t>Groups</a:t>
            </a:r>
          </a:p>
        </p:txBody>
      </p:sp>
      <p:sp>
        <p:nvSpPr>
          <p:cNvPr id="12" name="Rectangle 11"/>
          <p:cNvSpPr/>
          <p:nvPr/>
        </p:nvSpPr>
        <p:spPr>
          <a:xfrm>
            <a:off x="6973383" y="960126"/>
            <a:ext cx="705394" cy="75111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a:latin typeface="Helvetica" panose="020B0604020202020204" pitchFamily="34" charset="0"/>
                <a:cs typeface="Helvetica" panose="020B0604020202020204" pitchFamily="34" charset="0"/>
              </a:rPr>
              <a:t>Groups</a:t>
            </a:r>
          </a:p>
        </p:txBody>
      </p:sp>
      <p:sp>
        <p:nvSpPr>
          <p:cNvPr id="13" name="Rectangle 12"/>
          <p:cNvSpPr/>
          <p:nvPr/>
        </p:nvSpPr>
        <p:spPr>
          <a:xfrm>
            <a:off x="6973383" y="2306409"/>
            <a:ext cx="705394" cy="75111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a:latin typeface="Helvetica" panose="020B0604020202020204" pitchFamily="34" charset="0"/>
                <a:cs typeface="Helvetica" panose="020B0604020202020204" pitchFamily="34" charset="0"/>
              </a:rPr>
              <a:t>Groups</a:t>
            </a:r>
          </a:p>
        </p:txBody>
      </p:sp>
      <p:sp>
        <p:nvSpPr>
          <p:cNvPr id="14" name="Rectangle 13"/>
          <p:cNvSpPr/>
          <p:nvPr/>
        </p:nvSpPr>
        <p:spPr>
          <a:xfrm>
            <a:off x="6973383" y="3669580"/>
            <a:ext cx="705394" cy="75111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a:latin typeface="Helvetica" panose="020B0604020202020204" pitchFamily="34" charset="0"/>
                <a:cs typeface="Helvetica" panose="020B0604020202020204" pitchFamily="34" charset="0"/>
              </a:rPr>
              <a:t>Groups</a:t>
            </a:r>
          </a:p>
        </p:txBody>
      </p:sp>
      <p:sp>
        <p:nvSpPr>
          <p:cNvPr id="17" name="TextBox 16"/>
          <p:cNvSpPr txBox="1"/>
          <p:nvPr/>
        </p:nvSpPr>
        <p:spPr>
          <a:xfrm>
            <a:off x="4648194" y="850135"/>
            <a:ext cx="2749732" cy="430887"/>
          </a:xfrm>
          <a:prstGeom prst="rect">
            <a:avLst/>
          </a:prstGeom>
          <a:noFill/>
        </p:spPr>
        <p:txBody>
          <a:bodyPr wrap="square" rtlCol="0">
            <a:spAutoFit/>
          </a:bodyPr>
          <a:lstStyle/>
          <a:p>
            <a:r>
              <a:rPr lang="en-US" sz="1100" dirty="0">
                <a:latin typeface="Helvetica" panose="020B0604020202020204" pitchFamily="34" charset="0"/>
                <a:cs typeface="Helvetica" panose="020B0604020202020204" pitchFamily="34" charset="0"/>
              </a:rPr>
              <a:t>                 Each Group:</a:t>
            </a:r>
          </a:p>
          <a:p>
            <a:r>
              <a:rPr lang="en-US" sz="1100" dirty="0" err="1">
                <a:latin typeface="Helvetica" panose="020B0604020202020204" pitchFamily="34" charset="0"/>
                <a:cs typeface="Helvetica" panose="020B0604020202020204" pitchFamily="34" charset="0"/>
              </a:rPr>
              <a:t>pd.DataFrame</a:t>
            </a:r>
            <a:r>
              <a:rPr lang="en-US" sz="1100" dirty="0">
                <a:latin typeface="Helvetica" panose="020B0604020202020204" pitchFamily="34" charset="0"/>
                <a:cs typeface="Helvetica" panose="020B0604020202020204" pitchFamily="34" charset="0"/>
              </a:rPr>
              <a:t> -&gt; </a:t>
            </a:r>
            <a:r>
              <a:rPr lang="en-US" sz="1100" dirty="0" err="1">
                <a:latin typeface="Helvetica" panose="020B0604020202020204" pitchFamily="34" charset="0"/>
                <a:cs typeface="Helvetica" panose="020B0604020202020204" pitchFamily="34" charset="0"/>
              </a:rPr>
              <a:t>pd.DataFrame</a:t>
            </a:r>
            <a:endParaRPr lang="en-US" sz="1100" dirty="0">
              <a:latin typeface="Helvetica" panose="020B0604020202020204" pitchFamily="34" charset="0"/>
              <a:cs typeface="Helvetica" panose="020B0604020202020204" pitchFamily="34" charset="0"/>
            </a:endParaRPr>
          </a:p>
        </p:txBody>
      </p:sp>
      <p:cxnSp>
        <p:nvCxnSpPr>
          <p:cNvPr id="19" name="Straight Arrow Connector 18"/>
          <p:cNvCxnSpPr>
            <a:stCxn id="4" idx="3"/>
            <a:endCxn id="9" idx="1"/>
          </p:cNvCxnSpPr>
          <p:nvPr/>
        </p:nvCxnSpPr>
        <p:spPr>
          <a:xfrm>
            <a:off x="1521822" y="1335683"/>
            <a:ext cx="2344784" cy="135107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a:cxnSpLocks/>
            <a:stCxn id="4" idx="3"/>
            <a:endCxn id="8" idx="1"/>
          </p:cNvCxnSpPr>
          <p:nvPr/>
        </p:nvCxnSpPr>
        <p:spPr>
          <a:xfrm>
            <a:off x="1521822" y="1335683"/>
            <a:ext cx="2344784"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a:cxnSpLocks/>
            <a:stCxn id="4" idx="3"/>
            <a:endCxn id="10" idx="1"/>
          </p:cNvCxnSpPr>
          <p:nvPr/>
        </p:nvCxnSpPr>
        <p:spPr>
          <a:xfrm>
            <a:off x="1521822" y="1335683"/>
            <a:ext cx="2344784" cy="270945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a:cxnSpLocks/>
          </p:cNvCxnSpPr>
          <p:nvPr/>
        </p:nvCxnSpPr>
        <p:spPr>
          <a:xfrm>
            <a:off x="1521822" y="2695331"/>
            <a:ext cx="2344784"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a:cxnSpLocks/>
            <a:stCxn id="5" idx="3"/>
            <a:endCxn id="8" idx="1"/>
          </p:cNvCxnSpPr>
          <p:nvPr/>
        </p:nvCxnSpPr>
        <p:spPr>
          <a:xfrm flipV="1">
            <a:off x="1521822" y="1335683"/>
            <a:ext cx="2344784" cy="135107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a:cxnSpLocks/>
            <a:stCxn id="5" idx="3"/>
            <a:endCxn id="10" idx="1"/>
          </p:cNvCxnSpPr>
          <p:nvPr/>
        </p:nvCxnSpPr>
        <p:spPr>
          <a:xfrm>
            <a:off x="1521822" y="2686761"/>
            <a:ext cx="2344784" cy="135837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1" name="Straight Arrow Connector 40"/>
          <p:cNvCxnSpPr>
            <a:cxnSpLocks/>
            <a:stCxn id="6" idx="3"/>
            <a:endCxn id="8" idx="1"/>
          </p:cNvCxnSpPr>
          <p:nvPr/>
        </p:nvCxnSpPr>
        <p:spPr>
          <a:xfrm flipV="1">
            <a:off x="1521822" y="1335683"/>
            <a:ext cx="2344784" cy="270945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52" name="Straight Arrow Connector 51"/>
          <p:cNvCxnSpPr>
            <a:cxnSpLocks/>
            <a:stCxn id="6" idx="3"/>
            <a:endCxn id="10" idx="1"/>
          </p:cNvCxnSpPr>
          <p:nvPr/>
        </p:nvCxnSpPr>
        <p:spPr>
          <a:xfrm>
            <a:off x="1521822" y="4045137"/>
            <a:ext cx="2344784"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a:cxnSpLocks/>
            <a:stCxn id="6" idx="3"/>
            <a:endCxn id="9" idx="1"/>
          </p:cNvCxnSpPr>
          <p:nvPr/>
        </p:nvCxnSpPr>
        <p:spPr>
          <a:xfrm flipV="1">
            <a:off x="1521822" y="2686761"/>
            <a:ext cx="2344784" cy="135837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58" name="TextBox 57"/>
          <p:cNvSpPr txBox="1"/>
          <p:nvPr/>
        </p:nvSpPr>
        <p:spPr>
          <a:xfrm>
            <a:off x="2227216" y="956388"/>
            <a:ext cx="710451" cy="261610"/>
          </a:xfrm>
          <a:prstGeom prst="rect">
            <a:avLst/>
          </a:prstGeom>
          <a:noFill/>
        </p:spPr>
        <p:txBody>
          <a:bodyPr wrap="none" rtlCol="0">
            <a:spAutoFit/>
          </a:bodyPr>
          <a:lstStyle/>
          <a:p>
            <a:r>
              <a:rPr lang="en-US" sz="1100" dirty="0" err="1">
                <a:latin typeface="Helvetica" panose="020B0604020202020204" pitchFamily="34" charset="0"/>
                <a:cs typeface="Helvetica" panose="020B0604020202020204" pitchFamily="34" charset="0"/>
              </a:rPr>
              <a:t>groupBy</a:t>
            </a:r>
            <a:endParaRPr lang="en-US" sz="1100" dirty="0">
              <a:latin typeface="Helvetica" panose="020B0604020202020204" pitchFamily="34" charset="0"/>
              <a:cs typeface="Helvetica" panose="020B0604020202020204" pitchFamily="34" charset="0"/>
            </a:endParaRPr>
          </a:p>
        </p:txBody>
      </p:sp>
      <p:cxnSp>
        <p:nvCxnSpPr>
          <p:cNvPr id="59" name="Straight Arrow Connector 58"/>
          <p:cNvCxnSpPr>
            <a:cxnSpLocks/>
            <a:stCxn id="9" idx="3"/>
            <a:endCxn id="13" idx="1"/>
          </p:cNvCxnSpPr>
          <p:nvPr/>
        </p:nvCxnSpPr>
        <p:spPr>
          <a:xfrm flipV="1">
            <a:off x="4572000" y="2681966"/>
            <a:ext cx="2401383" cy="479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63" name="Straight Arrow Connector 62"/>
          <p:cNvCxnSpPr>
            <a:cxnSpLocks/>
            <a:stCxn id="10" idx="3"/>
            <a:endCxn id="14" idx="1"/>
          </p:cNvCxnSpPr>
          <p:nvPr/>
        </p:nvCxnSpPr>
        <p:spPr>
          <a:xfrm>
            <a:off x="4572000" y="4045137"/>
            <a:ext cx="2401383"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67" name="Straight Arrow Connector 66"/>
          <p:cNvCxnSpPr>
            <a:cxnSpLocks/>
            <a:stCxn id="8" idx="3"/>
            <a:endCxn id="12" idx="1"/>
          </p:cNvCxnSpPr>
          <p:nvPr/>
        </p:nvCxnSpPr>
        <p:spPr>
          <a:xfrm>
            <a:off x="4572000" y="1335683"/>
            <a:ext cx="2401383"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535156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2313" y="2584764"/>
            <a:ext cx="6157492" cy="1021556"/>
          </a:xfrm>
        </p:spPr>
        <p:txBody>
          <a:bodyPr anchor="b"/>
          <a:lstStyle/>
          <a:p>
            <a:r>
              <a:rPr lang="en-US" sz="3600" dirty="0"/>
              <a:t>Current state </a:t>
            </a:r>
            <a:br>
              <a:rPr lang="en-US" sz="3600" dirty="0"/>
            </a:br>
            <a:r>
              <a:rPr lang="en-US" sz="3600" dirty="0"/>
              <a:t>and limitations </a:t>
            </a:r>
            <a:br>
              <a:rPr lang="en-US" sz="3600" dirty="0"/>
            </a:br>
            <a:r>
              <a:rPr lang="en-US" sz="3600" dirty="0"/>
              <a:t>of </a:t>
            </a:r>
            <a:r>
              <a:rPr lang="en-US" sz="3600" dirty="0" err="1"/>
              <a:t>PySpark</a:t>
            </a:r>
            <a:r>
              <a:rPr lang="en-US" sz="3600" dirty="0"/>
              <a:t> UDFs</a:t>
            </a:r>
          </a:p>
        </p:txBody>
      </p:sp>
    </p:spTree>
    <p:extLst>
      <p:ext uri="{BB962C8B-B14F-4D97-AF65-F5344CB8AC3E}">
        <p14:creationId xmlns:p14="http://schemas.microsoft.com/office/powerpoint/2010/main" val="6679418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Previous Example: Data Normalization</a:t>
            </a:r>
          </a:p>
        </p:txBody>
      </p:sp>
      <p:sp>
        <p:nvSpPr>
          <p:cNvPr id="4" name="Content Placeholder 2"/>
          <p:cNvSpPr>
            <a:spLocks noGrp="1"/>
          </p:cNvSpPr>
          <p:nvPr>
            <p:ph idx="1"/>
          </p:nvPr>
        </p:nvSpPr>
        <p:spPr/>
        <p:txBody>
          <a:bodyPr anchor="ctr">
            <a:normAutofit/>
          </a:bodyPr>
          <a:lstStyle/>
          <a:p>
            <a:pPr marL="0" indent="0" algn="ctr">
              <a:buNone/>
            </a:pPr>
            <a:r>
              <a:rPr lang="en-US" sz="2400" dirty="0">
                <a:latin typeface="Apple Chancery" charset="0"/>
                <a:ea typeface="Apple Chancery" charset="0"/>
                <a:cs typeface="Apple Chancery" charset="0"/>
              </a:rPr>
              <a:t>(values – </a:t>
            </a:r>
            <a:r>
              <a:rPr lang="en-US" sz="2400" dirty="0" err="1">
                <a:latin typeface="Apple Chancery" charset="0"/>
                <a:ea typeface="Apple Chancery" charset="0"/>
                <a:cs typeface="Apple Chancery" charset="0"/>
              </a:rPr>
              <a:t>values.mean</a:t>
            </a:r>
            <a:r>
              <a:rPr lang="en-US" sz="2400" dirty="0">
                <a:latin typeface="Apple Chancery" charset="0"/>
                <a:ea typeface="Apple Chancery" charset="0"/>
                <a:cs typeface="Apple Chancery" charset="0"/>
              </a:rPr>
              <a:t>()) / </a:t>
            </a:r>
            <a:r>
              <a:rPr lang="en-US" sz="2400" dirty="0" err="1">
                <a:latin typeface="Apple Chancery" charset="0"/>
                <a:ea typeface="Apple Chancery" charset="0"/>
                <a:cs typeface="Apple Chancery" charset="0"/>
              </a:rPr>
              <a:t>values.std</a:t>
            </a:r>
            <a:r>
              <a:rPr lang="en-US" sz="2400" dirty="0">
                <a:latin typeface="Apple Chancery" charset="0"/>
                <a:ea typeface="Apple Chancery" charset="0"/>
                <a:cs typeface="Apple Chancery" charset="0"/>
              </a:rPr>
              <a:t>()</a:t>
            </a:r>
          </a:p>
        </p:txBody>
      </p:sp>
    </p:spTree>
    <p:extLst>
      <p:ext uri="{BB962C8B-B14F-4D97-AF65-F5344CB8AC3E}">
        <p14:creationId xmlns:p14="http://schemas.microsoft.com/office/powerpoint/2010/main" val="85000528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Previous Example: Data Normalization</a:t>
            </a:r>
          </a:p>
        </p:txBody>
      </p:sp>
      <p:sp>
        <p:nvSpPr>
          <p:cNvPr id="5" name="TextBox 4"/>
          <p:cNvSpPr txBox="1"/>
          <p:nvPr/>
        </p:nvSpPr>
        <p:spPr>
          <a:xfrm>
            <a:off x="4769380" y="2890923"/>
            <a:ext cx="2545820" cy="553998"/>
          </a:xfrm>
          <a:prstGeom prst="rect">
            <a:avLst/>
          </a:prstGeom>
          <a:noFill/>
        </p:spPr>
        <p:txBody>
          <a:bodyPr wrap="square" rtlCol="0">
            <a:spAutoFit/>
          </a:bodyPr>
          <a:lstStyle/>
          <a:p>
            <a:r>
              <a:rPr lang="en-US" sz="3000" dirty="0">
                <a:latin typeface="Helvetica" panose="020B0604020202020204" pitchFamily="34" charset="0"/>
                <a:cs typeface="Helvetica" panose="020B0604020202020204" pitchFamily="34" charset="0"/>
              </a:rPr>
              <a:t>5x Speed Up</a:t>
            </a:r>
          </a:p>
        </p:txBody>
      </p:sp>
      <p:pic>
        <p:nvPicPr>
          <p:cNvPr id="9" name="Picture 8"/>
          <p:cNvPicPr>
            <a:picLocks noChangeAspect="1"/>
          </p:cNvPicPr>
          <p:nvPr/>
        </p:nvPicPr>
        <p:blipFill>
          <a:blip r:embed="rId3"/>
          <a:stretch>
            <a:fillRect/>
          </a:stretch>
        </p:blipFill>
        <p:spPr>
          <a:xfrm>
            <a:off x="4769380" y="1604652"/>
            <a:ext cx="3917420" cy="1040255"/>
          </a:xfrm>
          <a:prstGeom prst="rect">
            <a:avLst/>
          </a:prstGeom>
        </p:spPr>
      </p:pic>
      <p:pic>
        <p:nvPicPr>
          <p:cNvPr id="10" name="Picture 9"/>
          <p:cNvPicPr>
            <a:picLocks noChangeAspect="1"/>
          </p:cNvPicPr>
          <p:nvPr/>
        </p:nvPicPr>
        <p:blipFill>
          <a:blip r:embed="rId4"/>
          <a:stretch>
            <a:fillRect/>
          </a:stretch>
        </p:blipFill>
        <p:spPr>
          <a:xfrm>
            <a:off x="509451" y="1604652"/>
            <a:ext cx="3845378" cy="2572542"/>
          </a:xfrm>
          <a:prstGeom prst="rect">
            <a:avLst/>
          </a:prstGeom>
        </p:spPr>
      </p:pic>
      <p:sp>
        <p:nvSpPr>
          <p:cNvPr id="3" name="TextBox 2"/>
          <p:cNvSpPr txBox="1"/>
          <p:nvPr/>
        </p:nvSpPr>
        <p:spPr>
          <a:xfrm>
            <a:off x="457200" y="1138647"/>
            <a:ext cx="1018227" cy="369332"/>
          </a:xfrm>
          <a:prstGeom prst="rect">
            <a:avLst/>
          </a:prstGeom>
          <a:noFill/>
        </p:spPr>
        <p:txBody>
          <a:bodyPr wrap="none" rtlCol="0">
            <a:spAutoFit/>
          </a:bodyPr>
          <a:lstStyle/>
          <a:p>
            <a:r>
              <a:rPr lang="en-US" dirty="0">
                <a:latin typeface="Helvetica" panose="020B0604020202020204" pitchFamily="34" charset="0"/>
                <a:cs typeface="Helvetica" panose="020B0604020202020204" pitchFamily="34" charset="0"/>
              </a:rPr>
              <a:t>Current:</a:t>
            </a:r>
          </a:p>
        </p:txBody>
      </p:sp>
      <p:sp>
        <p:nvSpPr>
          <p:cNvPr id="7" name="TextBox 6"/>
          <p:cNvSpPr txBox="1"/>
          <p:nvPr/>
        </p:nvSpPr>
        <p:spPr>
          <a:xfrm>
            <a:off x="4769380" y="1138647"/>
            <a:ext cx="1428596" cy="369332"/>
          </a:xfrm>
          <a:prstGeom prst="rect">
            <a:avLst/>
          </a:prstGeom>
          <a:noFill/>
        </p:spPr>
        <p:txBody>
          <a:bodyPr wrap="none" rtlCol="0">
            <a:spAutoFit/>
          </a:bodyPr>
          <a:lstStyle/>
          <a:p>
            <a:r>
              <a:rPr lang="en-US" dirty="0">
                <a:latin typeface="Helvetica" panose="020B0604020202020204" pitchFamily="34" charset="0"/>
                <a:cs typeface="Helvetica" panose="020B0604020202020204" pitchFamily="34" charset="0"/>
              </a:rPr>
              <a:t>Group UDF:</a:t>
            </a:r>
          </a:p>
        </p:txBody>
      </p:sp>
    </p:spTree>
    <p:extLst>
      <p:ext uri="{BB962C8B-B14F-4D97-AF65-F5344CB8AC3E}">
        <p14:creationId xmlns:p14="http://schemas.microsoft.com/office/powerpoint/2010/main" val="109152079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Limitations</a:t>
            </a:r>
          </a:p>
        </p:txBody>
      </p:sp>
      <p:sp>
        <p:nvSpPr>
          <p:cNvPr id="3" name="Content Placeholder 2"/>
          <p:cNvSpPr>
            <a:spLocks noGrp="1"/>
          </p:cNvSpPr>
          <p:nvPr>
            <p:ph idx="1"/>
          </p:nvPr>
        </p:nvSpPr>
        <p:spPr/>
        <p:txBody>
          <a:bodyPr>
            <a:normAutofit/>
          </a:bodyPr>
          <a:lstStyle/>
          <a:p>
            <a:pPr>
              <a:buClr>
                <a:srgbClr val="009AA6"/>
              </a:buClr>
            </a:pPr>
            <a:r>
              <a:rPr lang="en-US" dirty="0"/>
              <a:t>Requires Spark Row &lt;-&gt; Arrow </a:t>
            </a:r>
            <a:r>
              <a:rPr lang="en-US" dirty="0" err="1"/>
              <a:t>RecordBatch</a:t>
            </a:r>
            <a:r>
              <a:rPr lang="en-US" dirty="0"/>
              <a:t> conversion</a:t>
            </a:r>
          </a:p>
          <a:p>
            <a:pPr lvl="1">
              <a:buClr>
                <a:srgbClr val="009AA6"/>
              </a:buClr>
            </a:pPr>
            <a:r>
              <a:rPr lang="en-US" dirty="0"/>
              <a:t>Incompatible memory layout (row vs column)</a:t>
            </a:r>
          </a:p>
          <a:p>
            <a:pPr>
              <a:buClr>
                <a:srgbClr val="009AA6"/>
              </a:buClr>
            </a:pPr>
            <a:r>
              <a:rPr lang="en-US" dirty="0"/>
              <a:t>(</a:t>
            </a:r>
            <a:r>
              <a:rPr lang="en-US" dirty="0" err="1"/>
              <a:t>groupBy</a:t>
            </a:r>
            <a:r>
              <a:rPr lang="en-US" dirty="0"/>
              <a:t>) No local aggregation</a:t>
            </a:r>
          </a:p>
          <a:p>
            <a:pPr lvl="1">
              <a:buClr>
                <a:srgbClr val="009AA6"/>
              </a:buClr>
            </a:pPr>
            <a:r>
              <a:rPr lang="en-US" dirty="0"/>
              <a:t>Difficult due to how </a:t>
            </a:r>
            <a:r>
              <a:rPr lang="en-US" dirty="0" err="1"/>
              <a:t>PySpark</a:t>
            </a:r>
            <a:r>
              <a:rPr lang="en-US" dirty="0"/>
              <a:t> works. See https://issues.apache.org/jira/browse/SPARK-10915 </a:t>
            </a:r>
          </a:p>
        </p:txBody>
      </p:sp>
    </p:spTree>
    <p:extLst>
      <p:ext uri="{BB962C8B-B14F-4D97-AF65-F5344CB8AC3E}">
        <p14:creationId xmlns:p14="http://schemas.microsoft.com/office/powerpoint/2010/main" val="105880695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lstStyle/>
          <a:p>
            <a:r>
              <a:rPr lang="en-US" sz="3600" dirty="0"/>
              <a:t>Future </a:t>
            </a:r>
            <a:br>
              <a:rPr lang="en-US" sz="3600" dirty="0"/>
            </a:br>
            <a:r>
              <a:rPr lang="en-US" sz="3600" dirty="0"/>
              <a:t>Roadmap</a:t>
            </a:r>
          </a:p>
        </p:txBody>
      </p:sp>
    </p:spTree>
    <p:extLst>
      <p:ext uri="{BB962C8B-B14F-4D97-AF65-F5344CB8AC3E}">
        <p14:creationId xmlns:p14="http://schemas.microsoft.com/office/powerpoint/2010/main" val="136191015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What’s Next (Arrow)</a:t>
            </a:r>
          </a:p>
        </p:txBody>
      </p:sp>
      <p:sp>
        <p:nvSpPr>
          <p:cNvPr id="3" name="Content Placeholder 2"/>
          <p:cNvSpPr>
            <a:spLocks noGrp="1"/>
          </p:cNvSpPr>
          <p:nvPr>
            <p:ph idx="1"/>
          </p:nvPr>
        </p:nvSpPr>
        <p:spPr/>
        <p:txBody>
          <a:bodyPr>
            <a:normAutofit/>
          </a:bodyPr>
          <a:lstStyle/>
          <a:p>
            <a:pPr>
              <a:buClr>
                <a:srgbClr val="009AA6"/>
              </a:buClr>
            </a:pPr>
            <a:r>
              <a:rPr lang="en-US" dirty="0"/>
              <a:t>Arrow RPC/REST</a:t>
            </a:r>
          </a:p>
          <a:p>
            <a:pPr>
              <a:buClr>
                <a:srgbClr val="009AA6"/>
              </a:buClr>
            </a:pPr>
            <a:r>
              <a:rPr lang="en-US" dirty="0"/>
              <a:t>Arrow IPC</a:t>
            </a:r>
          </a:p>
          <a:p>
            <a:pPr>
              <a:buClr>
                <a:srgbClr val="009AA6"/>
              </a:buClr>
            </a:pPr>
            <a:r>
              <a:rPr lang="en-US" dirty="0"/>
              <a:t>Apache {Spark, Drill, Kudu} to Arrow Integration</a:t>
            </a:r>
          </a:p>
          <a:p>
            <a:pPr lvl="1">
              <a:buClr>
                <a:srgbClr val="009AA6"/>
              </a:buClr>
            </a:pPr>
            <a:r>
              <a:rPr lang="en-US" dirty="0"/>
              <a:t>Faster UDFs, Storage interfaces</a:t>
            </a:r>
          </a:p>
          <a:p>
            <a:pPr lvl="1"/>
            <a:endParaRPr lang="en-US" dirty="0"/>
          </a:p>
          <a:p>
            <a:pPr lvl="1"/>
            <a:endParaRPr lang="en-US" dirty="0"/>
          </a:p>
        </p:txBody>
      </p:sp>
    </p:spTree>
    <p:extLst>
      <p:ext uri="{BB962C8B-B14F-4D97-AF65-F5344CB8AC3E}">
        <p14:creationId xmlns:p14="http://schemas.microsoft.com/office/powerpoint/2010/main" val="344224800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What’s Next (</a:t>
            </a:r>
            <a:r>
              <a:rPr lang="en-US" dirty="0" err="1"/>
              <a:t>PySpark</a:t>
            </a:r>
            <a:r>
              <a:rPr lang="en-US" dirty="0"/>
              <a:t> UDF)</a:t>
            </a:r>
          </a:p>
        </p:txBody>
      </p:sp>
      <p:sp>
        <p:nvSpPr>
          <p:cNvPr id="3" name="Content Placeholder 2"/>
          <p:cNvSpPr>
            <a:spLocks noGrp="1"/>
          </p:cNvSpPr>
          <p:nvPr>
            <p:ph idx="1"/>
          </p:nvPr>
        </p:nvSpPr>
        <p:spPr/>
        <p:txBody>
          <a:bodyPr>
            <a:normAutofit/>
          </a:bodyPr>
          <a:lstStyle/>
          <a:p>
            <a:pPr>
              <a:buClr>
                <a:srgbClr val="009AA6"/>
              </a:buClr>
            </a:pPr>
            <a:r>
              <a:rPr lang="en-US" dirty="0"/>
              <a:t>Continue working on SPARK-20396</a:t>
            </a:r>
          </a:p>
          <a:p>
            <a:pPr>
              <a:buClr>
                <a:srgbClr val="009AA6"/>
              </a:buClr>
            </a:pPr>
            <a:r>
              <a:rPr lang="en-US" dirty="0"/>
              <a:t>Support Pandas UDF with more </a:t>
            </a:r>
            <a:r>
              <a:rPr lang="en-US" dirty="0" err="1"/>
              <a:t>PySpark</a:t>
            </a:r>
            <a:r>
              <a:rPr lang="en-US" dirty="0"/>
              <a:t> functions:</a:t>
            </a:r>
          </a:p>
          <a:p>
            <a:pPr lvl="1">
              <a:buClr>
                <a:srgbClr val="009AA6"/>
              </a:buClr>
            </a:pPr>
            <a:r>
              <a:rPr lang="en-US" dirty="0" err="1"/>
              <a:t>groupBy</a:t>
            </a:r>
            <a:r>
              <a:rPr lang="en-US" dirty="0"/>
              <a:t>().</a:t>
            </a:r>
            <a:r>
              <a:rPr lang="en-US" dirty="0" err="1"/>
              <a:t>agg</a:t>
            </a:r>
            <a:r>
              <a:rPr lang="en-US" dirty="0"/>
              <a:t>()</a:t>
            </a:r>
          </a:p>
          <a:p>
            <a:pPr lvl="1">
              <a:buClr>
                <a:srgbClr val="009AA6"/>
              </a:buClr>
            </a:pPr>
            <a:r>
              <a:rPr lang="en-US" dirty="0"/>
              <a:t>window</a:t>
            </a:r>
          </a:p>
          <a:p>
            <a:pPr lvl="1"/>
            <a:endParaRPr lang="en-US" dirty="0"/>
          </a:p>
        </p:txBody>
      </p:sp>
      <p:sp>
        <p:nvSpPr>
          <p:cNvPr id="4" name="Content Placeholder 2"/>
          <p:cNvSpPr txBox="1">
            <a:spLocks/>
          </p:cNvSpPr>
          <p:nvPr/>
        </p:nvSpPr>
        <p:spPr>
          <a:xfrm>
            <a:off x="609600" y="1040325"/>
            <a:ext cx="8229600" cy="3706698"/>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baseline="0">
                <a:solidFill>
                  <a:schemeClr val="tx1"/>
                </a:solidFill>
                <a:latin typeface="+mj-lt"/>
                <a:ea typeface="+mn-ea"/>
                <a:cs typeface="Lato Regular"/>
              </a:defRPr>
            </a:lvl1pPr>
            <a:lvl2pPr marL="742950" indent="-285750" algn="l" defTabSz="457200" rtl="0" eaLnBrk="1" latinLnBrk="0" hangingPunct="1">
              <a:spcBef>
                <a:spcPct val="20000"/>
              </a:spcBef>
              <a:buFont typeface="Arial"/>
              <a:buChar char="–"/>
              <a:defRPr sz="2800" kern="1200" baseline="0">
                <a:solidFill>
                  <a:schemeClr val="tx1"/>
                </a:solidFill>
                <a:latin typeface="calibri light" charset="0"/>
                <a:ea typeface="+mn-ea"/>
                <a:cs typeface="Lato Regular"/>
              </a:defRPr>
            </a:lvl2pPr>
            <a:lvl3pPr marL="1143000" indent="-228600" algn="l" defTabSz="457200" rtl="0" eaLnBrk="1" latinLnBrk="0" hangingPunct="1">
              <a:spcBef>
                <a:spcPct val="20000"/>
              </a:spcBef>
              <a:buFont typeface="Arial"/>
              <a:buChar char="•"/>
              <a:defRPr sz="2400" kern="1200" baseline="0">
                <a:solidFill>
                  <a:schemeClr val="tx1"/>
                </a:solidFill>
                <a:latin typeface="calibri light" charset="0"/>
                <a:ea typeface="+mn-ea"/>
                <a:cs typeface="Lato Regular"/>
              </a:defRPr>
            </a:lvl3pPr>
            <a:lvl4pPr marL="1600200" indent="-228600" algn="l" defTabSz="457200" rtl="0" eaLnBrk="1" latinLnBrk="0" hangingPunct="1">
              <a:spcBef>
                <a:spcPct val="20000"/>
              </a:spcBef>
              <a:buFont typeface="Arial"/>
              <a:buChar char="–"/>
              <a:defRPr sz="2000" kern="1200" baseline="0">
                <a:solidFill>
                  <a:schemeClr val="tx1"/>
                </a:solidFill>
                <a:latin typeface="calibri light" charset="0"/>
                <a:ea typeface="+mn-ea"/>
                <a:cs typeface="Lato Regular"/>
              </a:defRPr>
            </a:lvl4pPr>
            <a:lvl5pPr marL="2057400" indent="-228600" algn="l" defTabSz="457200" rtl="0" eaLnBrk="1" latinLnBrk="0" hangingPunct="1">
              <a:spcBef>
                <a:spcPct val="20000"/>
              </a:spcBef>
              <a:buFont typeface="Arial"/>
              <a:buChar char="»"/>
              <a:defRPr sz="2000" kern="1200" baseline="0">
                <a:solidFill>
                  <a:schemeClr val="tx1"/>
                </a:solidFill>
                <a:latin typeface="calibri light" charset="0"/>
                <a:ea typeface="+mn-ea"/>
                <a:cs typeface="Lato Regular"/>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endParaRPr lang="en-US" sz="20000" dirty="0">
              <a:solidFill>
                <a:srgbClr val="FF0000"/>
              </a:solidFill>
            </a:endParaRPr>
          </a:p>
        </p:txBody>
      </p:sp>
      <p:sp>
        <p:nvSpPr>
          <p:cNvPr id="5" name="Content Placeholder 2"/>
          <p:cNvSpPr txBox="1">
            <a:spLocks/>
          </p:cNvSpPr>
          <p:nvPr/>
        </p:nvSpPr>
        <p:spPr>
          <a:xfrm>
            <a:off x="762000" y="1192725"/>
            <a:ext cx="8229600" cy="3706698"/>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baseline="0">
                <a:solidFill>
                  <a:schemeClr val="tx1"/>
                </a:solidFill>
                <a:latin typeface="+mj-lt"/>
                <a:ea typeface="+mn-ea"/>
                <a:cs typeface="Lato Regular"/>
              </a:defRPr>
            </a:lvl1pPr>
            <a:lvl2pPr marL="742950" indent="-285750" algn="l" defTabSz="457200" rtl="0" eaLnBrk="1" latinLnBrk="0" hangingPunct="1">
              <a:spcBef>
                <a:spcPct val="20000"/>
              </a:spcBef>
              <a:buFont typeface="Arial"/>
              <a:buChar char="–"/>
              <a:defRPr sz="2800" kern="1200" baseline="0">
                <a:solidFill>
                  <a:schemeClr val="tx1"/>
                </a:solidFill>
                <a:latin typeface="calibri light" charset="0"/>
                <a:ea typeface="+mn-ea"/>
                <a:cs typeface="Lato Regular"/>
              </a:defRPr>
            </a:lvl2pPr>
            <a:lvl3pPr marL="1143000" indent="-228600" algn="l" defTabSz="457200" rtl="0" eaLnBrk="1" latinLnBrk="0" hangingPunct="1">
              <a:spcBef>
                <a:spcPct val="20000"/>
              </a:spcBef>
              <a:buFont typeface="Arial"/>
              <a:buChar char="•"/>
              <a:defRPr sz="2400" kern="1200" baseline="0">
                <a:solidFill>
                  <a:schemeClr val="tx1"/>
                </a:solidFill>
                <a:latin typeface="calibri light" charset="0"/>
                <a:ea typeface="+mn-ea"/>
                <a:cs typeface="Lato Regular"/>
              </a:defRPr>
            </a:lvl3pPr>
            <a:lvl4pPr marL="1600200" indent="-228600" algn="l" defTabSz="457200" rtl="0" eaLnBrk="1" latinLnBrk="0" hangingPunct="1">
              <a:spcBef>
                <a:spcPct val="20000"/>
              </a:spcBef>
              <a:buFont typeface="Arial"/>
              <a:buChar char="–"/>
              <a:defRPr sz="2000" kern="1200" baseline="0">
                <a:solidFill>
                  <a:schemeClr val="tx1"/>
                </a:solidFill>
                <a:latin typeface="calibri light" charset="0"/>
                <a:ea typeface="+mn-ea"/>
                <a:cs typeface="Lato Regular"/>
              </a:defRPr>
            </a:lvl4pPr>
            <a:lvl5pPr marL="2057400" indent="-228600" algn="l" defTabSz="457200" rtl="0" eaLnBrk="1" latinLnBrk="0" hangingPunct="1">
              <a:spcBef>
                <a:spcPct val="20000"/>
              </a:spcBef>
              <a:buFont typeface="Arial"/>
              <a:buChar char="»"/>
              <a:defRPr sz="2000" kern="1200" baseline="0">
                <a:solidFill>
                  <a:schemeClr val="tx1"/>
                </a:solidFill>
                <a:latin typeface="calibri light" charset="0"/>
                <a:ea typeface="+mn-ea"/>
                <a:cs typeface="Lato Regular"/>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endParaRPr lang="en-US" sz="20000" dirty="0">
              <a:solidFill>
                <a:srgbClr val="FF0000"/>
              </a:solidFill>
            </a:endParaRPr>
          </a:p>
        </p:txBody>
      </p:sp>
    </p:spTree>
    <p:extLst>
      <p:ext uri="{BB962C8B-B14F-4D97-AF65-F5344CB8AC3E}">
        <p14:creationId xmlns:p14="http://schemas.microsoft.com/office/powerpoint/2010/main" val="231901755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What’s Next (</a:t>
            </a:r>
            <a:r>
              <a:rPr lang="en-US" dirty="0" err="1"/>
              <a:t>PySpark</a:t>
            </a:r>
            <a:r>
              <a:rPr lang="en-US" dirty="0"/>
              <a:t> UDF)</a:t>
            </a:r>
          </a:p>
        </p:txBody>
      </p:sp>
      <p:sp>
        <p:nvSpPr>
          <p:cNvPr id="4" name="Content Placeholder 2"/>
          <p:cNvSpPr txBox="1">
            <a:spLocks/>
          </p:cNvSpPr>
          <p:nvPr/>
        </p:nvSpPr>
        <p:spPr>
          <a:xfrm>
            <a:off x="609600" y="1040325"/>
            <a:ext cx="8229600" cy="3706698"/>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baseline="0">
                <a:solidFill>
                  <a:schemeClr val="tx1"/>
                </a:solidFill>
                <a:latin typeface="+mj-lt"/>
                <a:ea typeface="+mn-ea"/>
                <a:cs typeface="Lato Regular"/>
              </a:defRPr>
            </a:lvl1pPr>
            <a:lvl2pPr marL="742950" indent="-285750" algn="l" defTabSz="457200" rtl="0" eaLnBrk="1" latinLnBrk="0" hangingPunct="1">
              <a:spcBef>
                <a:spcPct val="20000"/>
              </a:spcBef>
              <a:buFont typeface="Arial"/>
              <a:buChar char="–"/>
              <a:defRPr sz="2800" kern="1200" baseline="0">
                <a:solidFill>
                  <a:schemeClr val="tx1"/>
                </a:solidFill>
                <a:latin typeface="calibri light" charset="0"/>
                <a:ea typeface="+mn-ea"/>
                <a:cs typeface="Lato Regular"/>
              </a:defRPr>
            </a:lvl2pPr>
            <a:lvl3pPr marL="1143000" indent="-228600" algn="l" defTabSz="457200" rtl="0" eaLnBrk="1" latinLnBrk="0" hangingPunct="1">
              <a:spcBef>
                <a:spcPct val="20000"/>
              </a:spcBef>
              <a:buFont typeface="Arial"/>
              <a:buChar char="•"/>
              <a:defRPr sz="2400" kern="1200" baseline="0">
                <a:solidFill>
                  <a:schemeClr val="tx1"/>
                </a:solidFill>
                <a:latin typeface="calibri light" charset="0"/>
                <a:ea typeface="+mn-ea"/>
                <a:cs typeface="Lato Regular"/>
              </a:defRPr>
            </a:lvl3pPr>
            <a:lvl4pPr marL="1600200" indent="-228600" algn="l" defTabSz="457200" rtl="0" eaLnBrk="1" latinLnBrk="0" hangingPunct="1">
              <a:spcBef>
                <a:spcPct val="20000"/>
              </a:spcBef>
              <a:buFont typeface="Arial"/>
              <a:buChar char="–"/>
              <a:defRPr sz="2000" kern="1200" baseline="0">
                <a:solidFill>
                  <a:schemeClr val="tx1"/>
                </a:solidFill>
                <a:latin typeface="calibri light" charset="0"/>
                <a:ea typeface="+mn-ea"/>
                <a:cs typeface="Lato Regular"/>
              </a:defRPr>
            </a:lvl4pPr>
            <a:lvl5pPr marL="2057400" indent="-228600" algn="l" defTabSz="457200" rtl="0" eaLnBrk="1" latinLnBrk="0" hangingPunct="1">
              <a:spcBef>
                <a:spcPct val="20000"/>
              </a:spcBef>
              <a:buFont typeface="Arial"/>
              <a:buChar char="»"/>
              <a:defRPr sz="2000" kern="1200" baseline="0">
                <a:solidFill>
                  <a:schemeClr val="tx1"/>
                </a:solidFill>
                <a:latin typeface="calibri light" charset="0"/>
                <a:ea typeface="+mn-ea"/>
                <a:cs typeface="Lato Regular"/>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endParaRPr lang="en-US" sz="20000" dirty="0">
              <a:solidFill>
                <a:srgbClr val="FF0000"/>
              </a:solidFill>
            </a:endParaRPr>
          </a:p>
        </p:txBody>
      </p:sp>
      <p:sp>
        <p:nvSpPr>
          <p:cNvPr id="5" name="Content Placeholder 2"/>
          <p:cNvSpPr txBox="1">
            <a:spLocks/>
          </p:cNvSpPr>
          <p:nvPr/>
        </p:nvSpPr>
        <p:spPr>
          <a:xfrm>
            <a:off x="762000" y="1192725"/>
            <a:ext cx="8229600" cy="3706698"/>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baseline="0">
                <a:solidFill>
                  <a:schemeClr val="tx1"/>
                </a:solidFill>
                <a:latin typeface="+mj-lt"/>
                <a:ea typeface="+mn-ea"/>
                <a:cs typeface="Lato Regular"/>
              </a:defRPr>
            </a:lvl1pPr>
            <a:lvl2pPr marL="742950" indent="-285750" algn="l" defTabSz="457200" rtl="0" eaLnBrk="1" latinLnBrk="0" hangingPunct="1">
              <a:spcBef>
                <a:spcPct val="20000"/>
              </a:spcBef>
              <a:buFont typeface="Arial"/>
              <a:buChar char="–"/>
              <a:defRPr sz="2800" kern="1200" baseline="0">
                <a:solidFill>
                  <a:schemeClr val="tx1"/>
                </a:solidFill>
                <a:latin typeface="calibri light" charset="0"/>
                <a:ea typeface="+mn-ea"/>
                <a:cs typeface="Lato Regular"/>
              </a:defRPr>
            </a:lvl2pPr>
            <a:lvl3pPr marL="1143000" indent="-228600" algn="l" defTabSz="457200" rtl="0" eaLnBrk="1" latinLnBrk="0" hangingPunct="1">
              <a:spcBef>
                <a:spcPct val="20000"/>
              </a:spcBef>
              <a:buFont typeface="Arial"/>
              <a:buChar char="•"/>
              <a:defRPr sz="2400" kern="1200" baseline="0">
                <a:solidFill>
                  <a:schemeClr val="tx1"/>
                </a:solidFill>
                <a:latin typeface="calibri light" charset="0"/>
                <a:ea typeface="+mn-ea"/>
                <a:cs typeface="Lato Regular"/>
              </a:defRPr>
            </a:lvl3pPr>
            <a:lvl4pPr marL="1600200" indent="-228600" algn="l" defTabSz="457200" rtl="0" eaLnBrk="1" latinLnBrk="0" hangingPunct="1">
              <a:spcBef>
                <a:spcPct val="20000"/>
              </a:spcBef>
              <a:buFont typeface="Arial"/>
              <a:buChar char="–"/>
              <a:defRPr sz="2000" kern="1200" baseline="0">
                <a:solidFill>
                  <a:schemeClr val="tx1"/>
                </a:solidFill>
                <a:latin typeface="calibri light" charset="0"/>
                <a:ea typeface="+mn-ea"/>
                <a:cs typeface="Lato Regular"/>
              </a:defRPr>
            </a:lvl4pPr>
            <a:lvl5pPr marL="2057400" indent="-228600" algn="l" defTabSz="457200" rtl="0" eaLnBrk="1" latinLnBrk="0" hangingPunct="1">
              <a:spcBef>
                <a:spcPct val="20000"/>
              </a:spcBef>
              <a:buFont typeface="Arial"/>
              <a:buChar char="»"/>
              <a:defRPr sz="2000" kern="1200" baseline="0">
                <a:solidFill>
                  <a:schemeClr val="tx1"/>
                </a:solidFill>
                <a:latin typeface="calibri light" charset="0"/>
                <a:ea typeface="+mn-ea"/>
                <a:cs typeface="Lato Regular"/>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endParaRPr lang="en-US" sz="20000" dirty="0">
              <a:solidFill>
                <a:srgbClr val="FF0000"/>
              </a:solidFill>
            </a:endParaRPr>
          </a:p>
        </p:txBody>
      </p:sp>
      <p:pic>
        <p:nvPicPr>
          <p:cNvPr id="6" name="Picture 5"/>
          <p:cNvPicPr>
            <a:picLocks noChangeAspect="1"/>
          </p:cNvPicPr>
          <p:nvPr/>
        </p:nvPicPr>
        <p:blipFill>
          <a:blip r:embed="rId2"/>
          <a:stretch>
            <a:fillRect/>
          </a:stretch>
        </p:blipFill>
        <p:spPr>
          <a:xfrm>
            <a:off x="609600" y="2760915"/>
            <a:ext cx="4217126" cy="1469731"/>
          </a:xfrm>
          <a:prstGeom prst="rect">
            <a:avLst/>
          </a:prstGeom>
        </p:spPr>
      </p:pic>
      <p:pic>
        <p:nvPicPr>
          <p:cNvPr id="7" name="Picture 6"/>
          <p:cNvPicPr>
            <a:picLocks noChangeAspect="1"/>
          </p:cNvPicPr>
          <p:nvPr/>
        </p:nvPicPr>
        <p:blipFill>
          <a:blip r:embed="rId3"/>
          <a:stretch>
            <a:fillRect/>
          </a:stretch>
        </p:blipFill>
        <p:spPr>
          <a:xfrm>
            <a:off x="609600" y="1105410"/>
            <a:ext cx="5758543" cy="1335699"/>
          </a:xfrm>
          <a:prstGeom prst="rect">
            <a:avLst/>
          </a:prstGeom>
        </p:spPr>
      </p:pic>
    </p:spTree>
    <p:extLst>
      <p:ext uri="{BB962C8B-B14F-4D97-AF65-F5344CB8AC3E}">
        <p14:creationId xmlns:p14="http://schemas.microsoft.com/office/powerpoint/2010/main" val="387128683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Get Involved</a:t>
            </a:r>
          </a:p>
        </p:txBody>
      </p:sp>
      <p:sp>
        <p:nvSpPr>
          <p:cNvPr id="3" name="Content Placeholder 2"/>
          <p:cNvSpPr>
            <a:spLocks noGrp="1"/>
          </p:cNvSpPr>
          <p:nvPr>
            <p:ph idx="1"/>
          </p:nvPr>
        </p:nvSpPr>
        <p:spPr/>
        <p:txBody>
          <a:bodyPr>
            <a:normAutofit/>
          </a:bodyPr>
          <a:lstStyle/>
          <a:p>
            <a:pPr>
              <a:buClr>
                <a:srgbClr val="009AA6"/>
              </a:buClr>
            </a:pPr>
            <a:r>
              <a:rPr lang="en-US" dirty="0"/>
              <a:t>Watch SPARK-20396</a:t>
            </a:r>
          </a:p>
          <a:p>
            <a:pPr>
              <a:buClr>
                <a:srgbClr val="009AA6"/>
              </a:buClr>
            </a:pPr>
            <a:r>
              <a:rPr lang="en-US" dirty="0"/>
              <a:t>Join the Arrow community</a:t>
            </a:r>
          </a:p>
          <a:p>
            <a:pPr lvl="1">
              <a:buClr>
                <a:srgbClr val="009AA6"/>
              </a:buClr>
            </a:pPr>
            <a:r>
              <a:rPr lang="en-US" dirty="0" err="1"/>
              <a:t>dev@arrow.apache.org</a:t>
            </a:r>
            <a:endParaRPr lang="en-US" dirty="0"/>
          </a:p>
          <a:p>
            <a:pPr lvl="1">
              <a:buClr>
                <a:srgbClr val="009AA6"/>
              </a:buClr>
            </a:pPr>
            <a:r>
              <a:rPr lang="en-US" dirty="0"/>
              <a:t>Slack:</a:t>
            </a:r>
          </a:p>
          <a:p>
            <a:pPr lvl="2">
              <a:buClr>
                <a:srgbClr val="009AA6"/>
              </a:buClr>
            </a:pPr>
            <a:r>
              <a:rPr lang="en-US" dirty="0">
                <a:hlinkClick r:id="rId2"/>
              </a:rPr>
              <a:t>https://apachearrowslackin.herokuapp.com/</a:t>
            </a:r>
            <a:endParaRPr lang="en-US" dirty="0"/>
          </a:p>
          <a:p>
            <a:pPr lvl="1">
              <a:buClr>
                <a:srgbClr val="009AA6"/>
              </a:buClr>
            </a:pPr>
            <a:r>
              <a:rPr lang="en-US" dirty="0"/>
              <a:t>http://</a:t>
            </a:r>
            <a:r>
              <a:rPr lang="en-US" dirty="0" err="1"/>
              <a:t>arrow.apache.org</a:t>
            </a:r>
            <a:endParaRPr lang="en-US" dirty="0"/>
          </a:p>
          <a:p>
            <a:pPr lvl="1">
              <a:buClr>
                <a:srgbClr val="009AA6"/>
              </a:buClr>
            </a:pPr>
            <a:r>
              <a:rPr lang="en-US" dirty="0"/>
              <a:t>Follow @</a:t>
            </a:r>
            <a:r>
              <a:rPr lang="en-US" dirty="0" err="1"/>
              <a:t>ApacheArrow</a:t>
            </a:r>
            <a:endParaRPr lang="en-US" dirty="0"/>
          </a:p>
        </p:txBody>
      </p:sp>
    </p:spTree>
    <p:extLst>
      <p:ext uri="{BB962C8B-B14F-4D97-AF65-F5344CB8AC3E}">
        <p14:creationId xmlns:p14="http://schemas.microsoft.com/office/powerpoint/2010/main" val="290564814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Thank you</a:t>
            </a:r>
          </a:p>
        </p:txBody>
      </p:sp>
      <p:sp>
        <p:nvSpPr>
          <p:cNvPr id="3" name="Content Placeholder 2"/>
          <p:cNvSpPr>
            <a:spLocks noGrp="1"/>
          </p:cNvSpPr>
          <p:nvPr>
            <p:ph idx="1"/>
          </p:nvPr>
        </p:nvSpPr>
        <p:spPr/>
        <p:txBody>
          <a:bodyPr>
            <a:normAutofit/>
          </a:bodyPr>
          <a:lstStyle/>
          <a:p>
            <a:pPr>
              <a:buClr>
                <a:srgbClr val="009AA6"/>
              </a:buClr>
            </a:pPr>
            <a:r>
              <a:rPr lang="en-US" dirty="0"/>
              <a:t>Bryan Cutler (IBM), Wes McKinney (Two Sigma Investments) for helping build this feature</a:t>
            </a:r>
          </a:p>
          <a:p>
            <a:pPr>
              <a:buClr>
                <a:srgbClr val="009AA6"/>
              </a:buClr>
            </a:pPr>
            <a:r>
              <a:rPr lang="en-US" dirty="0"/>
              <a:t>Apache Arrow community</a:t>
            </a:r>
          </a:p>
          <a:p>
            <a:pPr>
              <a:buClr>
                <a:srgbClr val="009AA6"/>
              </a:buClr>
            </a:pPr>
            <a:r>
              <a:rPr lang="en-US" dirty="0"/>
              <a:t>Spark Summit organizers</a:t>
            </a:r>
          </a:p>
          <a:p>
            <a:pPr>
              <a:buClr>
                <a:srgbClr val="009AA6"/>
              </a:buClr>
            </a:pPr>
            <a:r>
              <a:rPr lang="en-US" dirty="0"/>
              <a:t>Two Sigma and </a:t>
            </a:r>
            <a:r>
              <a:rPr lang="en-US" dirty="0" err="1"/>
              <a:t>Dremio</a:t>
            </a:r>
            <a:r>
              <a:rPr lang="en-US" dirty="0"/>
              <a:t> for supporting this work</a:t>
            </a:r>
          </a:p>
        </p:txBody>
      </p:sp>
    </p:spTree>
    <p:extLst>
      <p:ext uri="{BB962C8B-B14F-4D97-AF65-F5344CB8AC3E}">
        <p14:creationId xmlns:p14="http://schemas.microsoft.com/office/powerpoint/2010/main" val="25562114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do we need User Defined Functions?</a:t>
            </a:r>
          </a:p>
        </p:txBody>
      </p:sp>
      <p:sp>
        <p:nvSpPr>
          <p:cNvPr id="3" name="Content Placeholder 2"/>
          <p:cNvSpPr>
            <a:spLocks noGrp="1"/>
          </p:cNvSpPr>
          <p:nvPr>
            <p:ph idx="1"/>
          </p:nvPr>
        </p:nvSpPr>
        <p:spPr/>
        <p:txBody>
          <a:bodyPr>
            <a:normAutofit/>
          </a:bodyPr>
          <a:lstStyle/>
          <a:p>
            <a:pPr>
              <a:buClr>
                <a:srgbClr val="009AA6"/>
              </a:buClr>
            </a:pPr>
            <a:r>
              <a:rPr lang="en-US" dirty="0"/>
              <a:t>Some computation is more easily expressed with Python than Spark built-in functions.</a:t>
            </a:r>
          </a:p>
          <a:p>
            <a:pPr>
              <a:buClr>
                <a:srgbClr val="009AA6"/>
              </a:buClr>
            </a:pPr>
            <a:r>
              <a:rPr lang="en-US" dirty="0"/>
              <a:t>Examples:</a:t>
            </a:r>
          </a:p>
          <a:p>
            <a:pPr lvl="1">
              <a:buClr>
                <a:srgbClr val="009AA6"/>
              </a:buClr>
            </a:pPr>
            <a:r>
              <a:rPr lang="en-US" dirty="0"/>
              <a:t>weighted mean</a:t>
            </a:r>
          </a:p>
          <a:p>
            <a:pPr lvl="1">
              <a:buClr>
                <a:srgbClr val="009AA6"/>
              </a:buClr>
            </a:pPr>
            <a:r>
              <a:rPr lang="en-US" dirty="0"/>
              <a:t>weighted correlation </a:t>
            </a:r>
          </a:p>
          <a:p>
            <a:pPr lvl="1">
              <a:buClr>
                <a:srgbClr val="009AA6"/>
              </a:buClr>
            </a:pPr>
            <a:r>
              <a:rPr lang="en-US" dirty="0"/>
              <a:t>exponential moving average</a:t>
            </a:r>
          </a:p>
        </p:txBody>
      </p:sp>
    </p:spTree>
    <p:extLst>
      <p:ext uri="{BB962C8B-B14F-4D97-AF65-F5344CB8AC3E}">
        <p14:creationId xmlns:p14="http://schemas.microsoft.com/office/powerpoint/2010/main" val="23019991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a:t>
            </a:r>
            <a:r>
              <a:rPr lang="en-US" dirty="0" err="1"/>
              <a:t>PySpark</a:t>
            </a:r>
            <a:r>
              <a:rPr lang="en-US" dirty="0"/>
              <a:t> UDF</a:t>
            </a:r>
          </a:p>
        </p:txBody>
      </p:sp>
      <p:sp>
        <p:nvSpPr>
          <p:cNvPr id="3" name="Content Placeholder 2"/>
          <p:cNvSpPr>
            <a:spLocks noGrp="1"/>
          </p:cNvSpPr>
          <p:nvPr>
            <p:ph idx="1"/>
          </p:nvPr>
        </p:nvSpPr>
        <p:spPr>
          <a:xfrm>
            <a:off x="457200" y="883920"/>
            <a:ext cx="7148264" cy="3710305"/>
          </a:xfrm>
        </p:spPr>
        <p:txBody>
          <a:bodyPr>
            <a:normAutofit/>
          </a:bodyPr>
          <a:lstStyle/>
          <a:p>
            <a:pPr>
              <a:buClr>
                <a:srgbClr val="009AA6"/>
              </a:buClr>
            </a:pPr>
            <a:r>
              <a:rPr lang="en-US" dirty="0" err="1"/>
              <a:t>PySpark</a:t>
            </a:r>
            <a:r>
              <a:rPr lang="en-US" dirty="0"/>
              <a:t> UDF is a user defined function executed in </a:t>
            </a:r>
            <a:r>
              <a:rPr lang="en-US" b="1" dirty="0"/>
              <a:t>Python runtime</a:t>
            </a:r>
            <a:r>
              <a:rPr lang="en-US" dirty="0"/>
              <a:t>.</a:t>
            </a:r>
          </a:p>
          <a:p>
            <a:pPr>
              <a:buClr>
                <a:srgbClr val="009AA6"/>
              </a:buClr>
            </a:pPr>
            <a:r>
              <a:rPr lang="en-US" dirty="0"/>
              <a:t>Two types:</a:t>
            </a:r>
          </a:p>
          <a:p>
            <a:pPr lvl="1">
              <a:buClr>
                <a:srgbClr val="009AA6"/>
              </a:buClr>
            </a:pPr>
            <a:r>
              <a:rPr lang="en-US" dirty="0"/>
              <a:t>Row UDF: </a:t>
            </a:r>
          </a:p>
          <a:p>
            <a:pPr lvl="2">
              <a:buClr>
                <a:srgbClr val="009AA6"/>
              </a:buClr>
            </a:pPr>
            <a:r>
              <a:rPr lang="en-US" dirty="0">
                <a:latin typeface="Arial" charset="0"/>
                <a:ea typeface="Arial" charset="0"/>
                <a:cs typeface="Arial" charset="0"/>
              </a:rPr>
              <a:t>lambda x: x + 1</a:t>
            </a:r>
          </a:p>
          <a:p>
            <a:pPr lvl="2">
              <a:buClr>
                <a:srgbClr val="009AA6"/>
              </a:buClr>
            </a:pPr>
            <a:r>
              <a:rPr lang="en-US" dirty="0">
                <a:latin typeface="Arial" charset="0"/>
                <a:ea typeface="Arial" charset="0"/>
                <a:cs typeface="Arial" charset="0"/>
              </a:rPr>
              <a:t>lambda date1, date2: (date1 - date2).years</a:t>
            </a:r>
          </a:p>
          <a:p>
            <a:pPr lvl="1">
              <a:buClr>
                <a:srgbClr val="009AA6"/>
              </a:buClr>
            </a:pPr>
            <a:r>
              <a:rPr lang="en-US" dirty="0"/>
              <a:t>Group UDF (subject of this presentation):</a:t>
            </a:r>
          </a:p>
          <a:p>
            <a:pPr lvl="2"/>
            <a:r>
              <a:rPr lang="en-US" dirty="0">
                <a:latin typeface="Arial" charset="0"/>
                <a:ea typeface="Arial" charset="0"/>
                <a:cs typeface="Arial" charset="0"/>
              </a:rPr>
              <a:t>lambda values: </a:t>
            </a:r>
            <a:r>
              <a:rPr lang="en-US" dirty="0" err="1">
                <a:latin typeface="Arial" charset="0"/>
                <a:ea typeface="Arial" charset="0"/>
                <a:cs typeface="Arial" charset="0"/>
              </a:rPr>
              <a:t>np.mean</a:t>
            </a:r>
            <a:r>
              <a:rPr lang="en-US" dirty="0">
                <a:latin typeface="Arial" charset="0"/>
                <a:ea typeface="Arial" charset="0"/>
                <a:cs typeface="Arial" charset="0"/>
              </a:rPr>
              <a:t>(</a:t>
            </a:r>
            <a:r>
              <a:rPr lang="en-US" dirty="0" err="1">
                <a:latin typeface="Arial" charset="0"/>
                <a:ea typeface="Arial" charset="0"/>
                <a:cs typeface="Arial" charset="0"/>
              </a:rPr>
              <a:t>np.array</a:t>
            </a:r>
            <a:r>
              <a:rPr lang="en-US" dirty="0">
                <a:latin typeface="Arial" charset="0"/>
                <a:ea typeface="Arial" charset="0"/>
                <a:cs typeface="Arial" charset="0"/>
              </a:rPr>
              <a:t>(values))</a:t>
            </a:r>
          </a:p>
        </p:txBody>
      </p:sp>
    </p:spTree>
    <p:extLst>
      <p:ext uri="{BB962C8B-B14F-4D97-AF65-F5344CB8AC3E}">
        <p14:creationId xmlns:p14="http://schemas.microsoft.com/office/powerpoint/2010/main" val="11539394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Row UDF</a:t>
            </a:r>
          </a:p>
        </p:txBody>
      </p:sp>
      <p:sp>
        <p:nvSpPr>
          <p:cNvPr id="3" name="Content Placeholder 2"/>
          <p:cNvSpPr>
            <a:spLocks noGrp="1"/>
          </p:cNvSpPr>
          <p:nvPr>
            <p:ph idx="1"/>
          </p:nvPr>
        </p:nvSpPr>
        <p:spPr/>
        <p:txBody>
          <a:bodyPr>
            <a:normAutofit/>
          </a:bodyPr>
          <a:lstStyle/>
          <a:p>
            <a:pPr>
              <a:buClr>
                <a:srgbClr val="009AA6"/>
              </a:buClr>
            </a:pPr>
            <a:r>
              <a:rPr lang="en-US" dirty="0"/>
              <a:t>Operates on a row by row basis</a:t>
            </a:r>
          </a:p>
          <a:p>
            <a:pPr lvl="1">
              <a:buClr>
                <a:srgbClr val="009AA6"/>
              </a:buClr>
            </a:pPr>
            <a:r>
              <a:rPr lang="en-US" dirty="0"/>
              <a:t>Similar to `map` operator</a:t>
            </a:r>
          </a:p>
          <a:p>
            <a:pPr>
              <a:buClr>
                <a:srgbClr val="009AA6"/>
              </a:buClr>
            </a:pPr>
            <a:r>
              <a:rPr lang="en-US" dirty="0"/>
              <a:t>Example …</a:t>
            </a:r>
          </a:p>
          <a:p>
            <a:pPr marL="857250" lvl="3" indent="0">
              <a:buNone/>
            </a:pPr>
            <a:r>
              <a:rPr lang="en-US" dirty="0">
                <a:latin typeface="American Typewriter" charset="0"/>
                <a:ea typeface="American Typewriter" charset="0"/>
                <a:cs typeface="American Typewriter" charset="0"/>
              </a:rPr>
              <a:t>	</a:t>
            </a:r>
            <a:r>
              <a:rPr lang="en-US" dirty="0" err="1">
                <a:latin typeface="Courier New" panose="02070309020205020404" pitchFamily="49" charset="0"/>
                <a:ea typeface="Arial" charset="0"/>
                <a:cs typeface="Courier New" panose="02070309020205020404" pitchFamily="49" charset="0"/>
              </a:rPr>
              <a:t>df.withColumn</a:t>
            </a:r>
            <a:r>
              <a:rPr lang="en-US" dirty="0">
                <a:latin typeface="Courier New" panose="02070309020205020404" pitchFamily="49" charset="0"/>
                <a:ea typeface="Arial" charset="0"/>
                <a:cs typeface="Courier New" panose="02070309020205020404" pitchFamily="49" charset="0"/>
              </a:rPr>
              <a:t>(</a:t>
            </a:r>
          </a:p>
          <a:p>
            <a:pPr marL="857250" lvl="3" indent="0">
              <a:buNone/>
            </a:pPr>
            <a:r>
              <a:rPr lang="en-US" dirty="0">
                <a:latin typeface="Courier New" panose="02070309020205020404" pitchFamily="49" charset="0"/>
                <a:ea typeface="Arial" charset="0"/>
                <a:cs typeface="Courier New" panose="02070309020205020404" pitchFamily="49" charset="0"/>
              </a:rPr>
              <a:t>		‘v2’, </a:t>
            </a:r>
          </a:p>
          <a:p>
            <a:pPr marL="857250" lvl="3" indent="0">
              <a:buNone/>
            </a:pPr>
            <a:r>
              <a:rPr lang="en-US" dirty="0">
                <a:latin typeface="Courier New" panose="02070309020205020404" pitchFamily="49" charset="0"/>
                <a:ea typeface="Arial" charset="0"/>
                <a:cs typeface="Courier New" panose="02070309020205020404" pitchFamily="49" charset="0"/>
              </a:rPr>
              <a:t>		</a:t>
            </a:r>
            <a:r>
              <a:rPr lang="en-US" dirty="0" err="1">
                <a:latin typeface="Courier New" panose="02070309020205020404" pitchFamily="49" charset="0"/>
                <a:ea typeface="Arial" charset="0"/>
                <a:cs typeface="Courier New" panose="02070309020205020404" pitchFamily="49" charset="0"/>
              </a:rPr>
              <a:t>udf</a:t>
            </a:r>
            <a:r>
              <a:rPr lang="en-US" dirty="0">
                <a:latin typeface="Courier New" panose="02070309020205020404" pitchFamily="49" charset="0"/>
                <a:ea typeface="Arial" charset="0"/>
                <a:cs typeface="Courier New" panose="02070309020205020404" pitchFamily="49" charset="0"/>
              </a:rPr>
              <a:t>(lambda </a:t>
            </a:r>
            <a:r>
              <a:rPr lang="en-US" b="1" dirty="0">
                <a:latin typeface="Courier New" panose="02070309020205020404" pitchFamily="49" charset="0"/>
                <a:ea typeface="Arial" charset="0"/>
                <a:cs typeface="Courier New" panose="02070309020205020404" pitchFamily="49" charset="0"/>
              </a:rPr>
              <a:t>x: x+1</a:t>
            </a:r>
            <a:r>
              <a:rPr lang="en-US" dirty="0">
                <a:latin typeface="Courier New" panose="02070309020205020404" pitchFamily="49" charset="0"/>
                <a:ea typeface="Arial" charset="0"/>
                <a:cs typeface="Courier New" panose="02070309020205020404" pitchFamily="49" charset="0"/>
              </a:rPr>
              <a:t>, </a:t>
            </a:r>
            <a:r>
              <a:rPr lang="en-US" dirty="0" err="1">
                <a:latin typeface="Courier New" panose="02070309020205020404" pitchFamily="49" charset="0"/>
                <a:ea typeface="Arial" charset="0"/>
                <a:cs typeface="Courier New" panose="02070309020205020404" pitchFamily="49" charset="0"/>
              </a:rPr>
              <a:t>DoubleType</a:t>
            </a:r>
            <a:r>
              <a:rPr lang="en-US" dirty="0">
                <a:latin typeface="Courier New" panose="02070309020205020404" pitchFamily="49" charset="0"/>
                <a:ea typeface="Arial" charset="0"/>
                <a:cs typeface="Courier New" panose="02070309020205020404" pitchFamily="49" charset="0"/>
              </a:rPr>
              <a:t>())(df.v1)</a:t>
            </a:r>
          </a:p>
          <a:p>
            <a:pPr marL="857250" lvl="3" indent="0">
              <a:buNone/>
            </a:pPr>
            <a:r>
              <a:rPr lang="en-US" dirty="0">
                <a:latin typeface="Courier New" panose="02070309020205020404" pitchFamily="49" charset="0"/>
                <a:ea typeface="Arial" charset="0"/>
                <a:cs typeface="Courier New" panose="02070309020205020404" pitchFamily="49" charset="0"/>
              </a:rPr>
              <a:t>	)</a:t>
            </a:r>
          </a:p>
          <a:p>
            <a:pPr>
              <a:buClr>
                <a:srgbClr val="009AA6"/>
              </a:buClr>
            </a:pPr>
            <a:r>
              <a:rPr lang="en-US" dirty="0"/>
              <a:t>Performance:</a:t>
            </a:r>
          </a:p>
          <a:p>
            <a:pPr lvl="1"/>
            <a:r>
              <a:rPr lang="en-US" b="1" dirty="0"/>
              <a:t>60x</a:t>
            </a:r>
            <a:r>
              <a:rPr lang="en-US" dirty="0"/>
              <a:t> slower than build-in functions for simple case</a:t>
            </a:r>
          </a:p>
        </p:txBody>
      </p:sp>
    </p:spTree>
    <p:extLst>
      <p:ext uri="{BB962C8B-B14F-4D97-AF65-F5344CB8AC3E}">
        <p14:creationId xmlns:p14="http://schemas.microsoft.com/office/powerpoint/2010/main" val="35165945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Group UDF</a:t>
            </a:r>
          </a:p>
        </p:txBody>
      </p:sp>
      <p:sp>
        <p:nvSpPr>
          <p:cNvPr id="3" name="Content Placeholder 2"/>
          <p:cNvSpPr>
            <a:spLocks noGrp="1"/>
          </p:cNvSpPr>
          <p:nvPr>
            <p:ph idx="1"/>
          </p:nvPr>
        </p:nvSpPr>
        <p:spPr/>
        <p:txBody>
          <a:bodyPr/>
          <a:lstStyle/>
          <a:p>
            <a:pPr>
              <a:buClr>
                <a:srgbClr val="009AA6"/>
              </a:buClr>
            </a:pPr>
            <a:r>
              <a:rPr lang="en-US" dirty="0"/>
              <a:t>UDF that operates on more than one row</a:t>
            </a:r>
          </a:p>
          <a:p>
            <a:pPr lvl="1">
              <a:buClr>
                <a:srgbClr val="009AA6"/>
              </a:buClr>
            </a:pPr>
            <a:r>
              <a:rPr lang="en-US" dirty="0"/>
              <a:t>Similar to `</a:t>
            </a:r>
            <a:r>
              <a:rPr lang="en-US" dirty="0" err="1"/>
              <a:t>groupBy</a:t>
            </a:r>
            <a:r>
              <a:rPr lang="en-US" dirty="0"/>
              <a:t>` followed by `map` operator</a:t>
            </a:r>
          </a:p>
          <a:p>
            <a:pPr>
              <a:buClr>
                <a:srgbClr val="009AA6"/>
              </a:buClr>
            </a:pPr>
            <a:r>
              <a:rPr lang="en-US" dirty="0"/>
              <a:t>Example:</a:t>
            </a:r>
          </a:p>
          <a:p>
            <a:pPr lvl="1">
              <a:buClr>
                <a:srgbClr val="009AA6"/>
              </a:buClr>
            </a:pPr>
            <a:r>
              <a:rPr lang="en-US" dirty="0"/>
              <a:t>Compute weighted mean by month</a:t>
            </a:r>
          </a:p>
          <a:p>
            <a:pPr lvl="1"/>
            <a:endParaRPr lang="en-US" dirty="0"/>
          </a:p>
        </p:txBody>
      </p:sp>
    </p:spTree>
    <p:extLst>
      <p:ext uri="{BB962C8B-B14F-4D97-AF65-F5344CB8AC3E}">
        <p14:creationId xmlns:p14="http://schemas.microsoft.com/office/powerpoint/2010/main" val="7877831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Group UDF</a:t>
            </a:r>
          </a:p>
        </p:txBody>
      </p:sp>
      <p:sp>
        <p:nvSpPr>
          <p:cNvPr id="3" name="Content Placeholder 2"/>
          <p:cNvSpPr>
            <a:spLocks noGrp="1"/>
          </p:cNvSpPr>
          <p:nvPr>
            <p:ph idx="1"/>
          </p:nvPr>
        </p:nvSpPr>
        <p:spPr/>
        <p:txBody>
          <a:bodyPr>
            <a:normAutofit/>
          </a:bodyPr>
          <a:lstStyle/>
          <a:p>
            <a:pPr>
              <a:buClr>
                <a:srgbClr val="009AA6"/>
              </a:buClr>
            </a:pPr>
            <a:r>
              <a:rPr lang="en-US" dirty="0"/>
              <a:t>Not supported out of box:</a:t>
            </a:r>
          </a:p>
          <a:p>
            <a:pPr lvl="1">
              <a:buClr>
                <a:srgbClr val="009AA6"/>
              </a:buClr>
            </a:pPr>
            <a:r>
              <a:rPr lang="en-US" dirty="0"/>
              <a:t>Need boiler plate code to pack/unpack multiple rows into a nested row</a:t>
            </a:r>
          </a:p>
          <a:p>
            <a:pPr>
              <a:buClr>
                <a:srgbClr val="009AA6"/>
              </a:buClr>
            </a:pPr>
            <a:r>
              <a:rPr lang="en-US" dirty="0"/>
              <a:t>Poor performance</a:t>
            </a:r>
          </a:p>
          <a:p>
            <a:pPr lvl="1">
              <a:buClr>
                <a:srgbClr val="009AA6"/>
              </a:buClr>
            </a:pPr>
            <a:r>
              <a:rPr lang="en-US" dirty="0"/>
              <a:t>Groups are materialized and then converted to Python data structures</a:t>
            </a:r>
          </a:p>
        </p:txBody>
      </p:sp>
    </p:spTree>
    <p:extLst>
      <p:ext uri="{BB962C8B-B14F-4D97-AF65-F5344CB8AC3E}">
        <p14:creationId xmlns:p14="http://schemas.microsoft.com/office/powerpoint/2010/main" val="3114278009"/>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Version xmlns="http://schemas.microsoft.com/sharepoint/v3/fields" xsi:nil="true"/>
    <_Status xmlns="http://schemas.microsoft.com/sharepoint/v3/fields">Not Started</_Statu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0DE64AEEDD9B7A4D93545ACBE97D4615" ma:contentTypeVersion="2" ma:contentTypeDescription="Create a new document." ma:contentTypeScope="" ma:versionID="f49002b78e3a4a71b814eef46a983816">
  <xsd:schema xmlns:xsd="http://www.w3.org/2001/XMLSchema" xmlns:xs="http://www.w3.org/2001/XMLSchema" xmlns:p="http://schemas.microsoft.com/office/2006/metadata/properties" xmlns:ns2="http://schemas.microsoft.com/sharepoint/v3/fields" targetNamespace="http://schemas.microsoft.com/office/2006/metadata/properties" ma:root="true" ma:fieldsID="38f6db2dd0d9a0cf6a8dc37be32b365b" ns2:_="">
    <xsd:import namespace="http://schemas.microsoft.com/sharepoint/v3/fields"/>
    <xsd:element name="properties">
      <xsd:complexType>
        <xsd:sequence>
          <xsd:element name="documentManagement">
            <xsd:complexType>
              <xsd:all>
                <xsd:element ref="ns2:_Status" minOccurs="0"/>
                <xsd:element ref="ns2:_Vers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Status" ma:index="8" nillable="true" ma:displayName="Status" ma:default="Not Started" ma:internalName="_Status">
      <xsd:simpleType>
        <xsd:union memberTypes="dms:Text">
          <xsd:simpleType>
            <xsd:restriction base="dms:Choice">
              <xsd:enumeration value="Not Started"/>
              <xsd:enumeration value="Draft"/>
              <xsd:enumeration value="Reviewed"/>
              <xsd:enumeration value="Scheduled"/>
              <xsd:enumeration value="Published"/>
              <xsd:enumeration value="Final"/>
              <xsd:enumeration value="Expired"/>
            </xsd:restriction>
          </xsd:simpleType>
        </xsd:union>
      </xsd:simpleType>
    </xsd:element>
    <xsd:element name="_Version" ma:index="9" nillable="true" ma:displayName="Version" ma:internalName="_Version">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ma:displayName="Status"/>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B6F2769-7194-4217-93D3-3AF3A4742282}">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schemas.microsoft.com/sharepoint/v3/fields"/>
    <ds:schemaRef ds:uri="http://www.w3.org/XML/1998/namespace"/>
    <ds:schemaRef ds:uri="http://purl.org/dc/dcmitype/"/>
  </ds:schemaRefs>
</ds:datastoreItem>
</file>

<file path=customXml/itemProps2.xml><?xml version="1.0" encoding="utf-8"?>
<ds:datastoreItem xmlns:ds="http://schemas.openxmlformats.org/officeDocument/2006/customXml" ds:itemID="{E4214858-785C-42F7-BE66-6D0E79395FC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field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7D2A1B0-FF3E-4009-940D-AED0EB70AA2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FNEMasterTemplateForThemePreview.pptx</Template>
  <TotalTime>91470</TotalTime>
  <Words>1822</Words>
  <Application>Microsoft Office PowerPoint</Application>
  <PresentationFormat>On-screen Show (16:9)</PresentationFormat>
  <Paragraphs>372</Paragraphs>
  <Slides>48</Slides>
  <Notes>31</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48</vt:i4>
      </vt:variant>
    </vt:vector>
  </HeadingPairs>
  <TitlesOfParts>
    <vt:vector size="61" baseType="lpstr">
      <vt:lpstr>American Typewriter</vt:lpstr>
      <vt:lpstr>Apple Chancery</vt:lpstr>
      <vt:lpstr>Helvetica Neue</vt:lpstr>
      <vt:lpstr>Lato</vt:lpstr>
      <vt:lpstr>Lato Regular</vt:lpstr>
      <vt:lpstr>Arial</vt:lpstr>
      <vt:lpstr>Calibri</vt:lpstr>
      <vt:lpstr>Calibri Light</vt:lpstr>
      <vt:lpstr>Consolas</vt:lpstr>
      <vt:lpstr>Courier New</vt:lpstr>
      <vt:lpstr>Helvetica</vt:lpstr>
      <vt:lpstr>Tahoma</vt:lpstr>
      <vt:lpstr>Custom Design</vt:lpstr>
      <vt:lpstr>Improving Python and Spark Performance and Interoperability with Apache Arrow </vt:lpstr>
      <vt:lpstr>About Us</vt:lpstr>
      <vt:lpstr>Agenda</vt:lpstr>
      <vt:lpstr>Current state  and limitations  of PySpark UDFs</vt:lpstr>
      <vt:lpstr>Why do we need User Defined Functions?</vt:lpstr>
      <vt:lpstr>What is PySpark UDF</vt:lpstr>
      <vt:lpstr>Row UDF</vt:lpstr>
      <vt:lpstr>Group UDF</vt:lpstr>
      <vt:lpstr>Group UDF</vt:lpstr>
      <vt:lpstr>Example: Data Normalization</vt:lpstr>
      <vt:lpstr>Example: Data Normalization</vt:lpstr>
      <vt:lpstr>Example: Monthly Data Normalization</vt:lpstr>
      <vt:lpstr>Example: Monthly Data Normalization</vt:lpstr>
      <vt:lpstr>Example: Monthly Data Normalization</vt:lpstr>
      <vt:lpstr>Problems</vt:lpstr>
      <vt:lpstr>Apache  Arrow</vt:lpstr>
      <vt:lpstr>Arrow: An open source standard</vt:lpstr>
      <vt:lpstr>Arrow goals</vt:lpstr>
      <vt:lpstr>High Performance Sharing &amp; Interchange</vt:lpstr>
      <vt:lpstr>Columnar data</vt:lpstr>
      <vt:lpstr>Record Batch Construction</vt:lpstr>
      <vt:lpstr>In memory columnar format for speed</vt:lpstr>
      <vt:lpstr>Results</vt:lpstr>
      <vt:lpstr>Arrow Releases</vt:lpstr>
      <vt:lpstr>Improvements to PySpark  with Arrow</vt:lpstr>
      <vt:lpstr>How PySpark UDF works</vt:lpstr>
      <vt:lpstr>Current Issues with UDF</vt:lpstr>
      <vt:lpstr>Profile lambda x: x+1</vt:lpstr>
      <vt:lpstr>Vectorize Row UDF</vt:lpstr>
      <vt:lpstr>Why pandas.DataFrame</vt:lpstr>
      <vt:lpstr>Scalar vs Vectorized UDF</vt:lpstr>
      <vt:lpstr>Scalar vs Vectorized UDF</vt:lpstr>
      <vt:lpstr>Scalar vs Vectorized UDF</vt:lpstr>
      <vt:lpstr>Scalar vs Vectorized UDF</vt:lpstr>
      <vt:lpstr>Support Group UDF</vt:lpstr>
      <vt:lpstr>Split-Apply-Combine (Current)</vt:lpstr>
      <vt:lpstr>Split-Apply-Combine (with Group UDF)</vt:lpstr>
      <vt:lpstr>Introduce groupBy().apply()</vt:lpstr>
      <vt:lpstr>Introduce groupBy().apply()</vt:lpstr>
      <vt:lpstr>Previous Example: Data Normalization</vt:lpstr>
      <vt:lpstr>Previous Example: Data Normalization</vt:lpstr>
      <vt:lpstr>Limitations</vt:lpstr>
      <vt:lpstr>Future  Roadmap</vt:lpstr>
      <vt:lpstr>What’s Next (Arrow)</vt:lpstr>
      <vt:lpstr>What’s Next (PySpark UDF)</vt:lpstr>
      <vt:lpstr>What’s Next (PySpark UDF)</vt:lpstr>
      <vt:lpstr>Get Involved</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FileNewTemplate</dc:title>
  <dc:creator>Diana</dc:creator>
  <cp:lastModifiedBy>icexelloss</cp:lastModifiedBy>
  <cp:revision>1481</cp:revision>
  <cp:lastPrinted>2016-06-02T15:48:51Z</cp:lastPrinted>
  <dcterms:created xsi:type="dcterms:W3CDTF">2010-04-12T23:12:02Z</dcterms:created>
  <dcterms:modified xsi:type="dcterms:W3CDTF">2017-06-06T14:41:15Z</dcterms:modified>
  <cp:contentStatus>Draft</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0x0101000DE64AEEDD9B7A4D93545ACBE97D4615</vt:lpwstr>
  </property>
</Properties>
</file>