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handoutMasterIdLst>
    <p:handoutMasterId r:id="rId26"/>
  </p:handoutMasterIdLst>
  <p:sldIdLst>
    <p:sldId id="256" r:id="rId5"/>
    <p:sldId id="374" r:id="rId6"/>
    <p:sldId id="337" r:id="rId7"/>
    <p:sldId id="353" r:id="rId8"/>
    <p:sldId id="289" r:id="rId9"/>
    <p:sldId id="299" r:id="rId10"/>
    <p:sldId id="343" r:id="rId11"/>
    <p:sldId id="336" r:id="rId12"/>
    <p:sldId id="338" r:id="rId13"/>
    <p:sldId id="339" r:id="rId14"/>
    <p:sldId id="347" r:id="rId15"/>
    <p:sldId id="340" r:id="rId16"/>
    <p:sldId id="297" r:id="rId17"/>
    <p:sldId id="304" r:id="rId18"/>
    <p:sldId id="309" r:id="rId19"/>
    <p:sldId id="348" r:id="rId20"/>
    <p:sldId id="369" r:id="rId21"/>
    <p:sldId id="377" r:id="rId22"/>
    <p:sldId id="375" r:id="rId23"/>
    <p:sldId id="324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hiddenSlides="1" frameSlides="1"/>
  <p:clrMru>
    <a:srgbClr val="2AABE2"/>
    <a:srgbClr val="1C69CF"/>
    <a:srgbClr val="14466C"/>
    <a:srgbClr val="1CAEED"/>
    <a:srgbClr val="205CA8"/>
    <a:srgbClr val="CCE8B8"/>
    <a:srgbClr val="3891FF"/>
    <a:srgbClr val="CCCCCC"/>
    <a:srgbClr val="133056"/>
    <a:srgbClr val="FB7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0318" autoAdjust="0"/>
  </p:normalViewPr>
  <p:slideViewPr>
    <p:cSldViewPr snapToGrid="0" snapToObjects="1">
      <p:cViewPr>
        <p:scale>
          <a:sx n="110" d="100"/>
          <a:sy n="110" d="100"/>
        </p:scale>
        <p:origin x="1624" y="6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AB70-5070-1448-BC58-5AD20C51C1A9}" type="datetimeFigureOut">
              <a:rPr lang="en-US" smtClean="0">
                <a:latin typeface="Lato Regular"/>
              </a:rPr>
              <a:t>3/29/17</a:t>
            </a:fld>
            <a:endParaRPr lang="en-US" dirty="0">
              <a:latin typeface="Lato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A8238-A549-6C46-A965-1D36F95C1C2A}" type="slidenum">
              <a:rPr lang="en-US" smtClean="0">
                <a:latin typeface="Lato Regular"/>
              </a:rPr>
              <a:t>‹#›</a:t>
            </a:fld>
            <a:endParaRPr lang="en-US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16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Regular"/>
              </a:defRPr>
            </a:lvl1pPr>
          </a:lstStyle>
          <a:p>
            <a:fld id="{AD1A297C-8F0D-D241-9D1F-35A8DF45076B}" type="datetimeFigureOut">
              <a:rPr lang="en-US" smtClean="0"/>
              <a:pPr/>
              <a:t>3/29/17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Regular"/>
              </a:defRPr>
            </a:lvl1pPr>
          </a:lstStyle>
          <a:p>
            <a:fld id="{689F08DA-4389-A943-B280-1E9BB9485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69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3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2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4744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i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685"/>
            <a:ext cx="4038600" cy="371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685"/>
            <a:ext cx="4038600" cy="371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tiff"/><Relationship Id="rId13" Type="http://schemas.openxmlformats.org/officeDocument/2006/relationships/image" Target="../media/image2.emf"/><Relationship Id="rId1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7925"/>
            <a:ext cx="8229600" cy="370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09980" y="48142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0AA43912-C7A1-0C4A-B507-8ED2A4940D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3198" y="4763217"/>
            <a:ext cx="273282" cy="273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408" y="4676892"/>
            <a:ext cx="466608" cy="466608"/>
          </a:xfrm>
          <a:prstGeom prst="rect">
            <a:avLst/>
          </a:prstGeom>
        </p:spPr>
      </p:pic>
      <p:sp>
        <p:nvSpPr>
          <p:cNvPr id="13" name="Shape 20"/>
          <p:cNvSpPr/>
          <p:nvPr userDrawn="1"/>
        </p:nvSpPr>
        <p:spPr>
          <a:xfrm>
            <a:off x="3649745" y="4855122"/>
            <a:ext cx="1844509" cy="21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89" tIns="34289" rIns="34289" bIns="34289" anchor="ctr">
            <a:spAutoFit/>
          </a:bodyPr>
          <a:lstStyle>
            <a:lvl1pPr defTabSz="457200">
              <a:defRPr sz="18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949" dirty="0">
                <a:solidFill>
                  <a:srgbClr val="808080"/>
                </a:solidFill>
              </a:rPr>
              <a:t>© </a:t>
            </a:r>
            <a:r>
              <a:rPr sz="949" dirty="0" smtClean="0">
                <a:solidFill>
                  <a:srgbClr val="808080"/>
                </a:solidFill>
              </a:rPr>
              <a:t>201</a:t>
            </a:r>
            <a:r>
              <a:rPr lang="en-US" sz="949" dirty="0" smtClean="0">
                <a:solidFill>
                  <a:srgbClr val="808080"/>
                </a:solidFill>
              </a:rPr>
              <a:t>7</a:t>
            </a:r>
            <a:r>
              <a:rPr sz="949" dirty="0" smtClean="0">
                <a:solidFill>
                  <a:srgbClr val="808080"/>
                </a:solidFill>
              </a:rPr>
              <a:t> </a:t>
            </a:r>
            <a:r>
              <a:rPr sz="949" dirty="0">
                <a:solidFill>
                  <a:srgbClr val="808080"/>
                </a:solidFill>
              </a:rPr>
              <a:t>Dremio Corporation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51255" y="4832678"/>
            <a:ext cx="134046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" baseline="0" dirty="0" smtClean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945" baseline="0" dirty="0" err="1" smtClean="0">
                <a:solidFill>
                  <a:schemeClr val="bg1">
                    <a:lumMod val="65000"/>
                  </a:schemeClr>
                </a:solidFill>
              </a:rPr>
              <a:t>DremioHQ</a:t>
            </a:r>
            <a:endParaRPr lang="en-US" sz="945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74759" y="4580683"/>
            <a:ext cx="1690541" cy="5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3" r:id="rId6"/>
    <p:sldLayoutId id="2147493464" r:id="rId7"/>
    <p:sldLayoutId id="2147493465" r:id="rId8"/>
    <p:sldLayoutId id="2147493466" r:id="rId9"/>
    <p:sldLayoutId id="21474934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Calibri" charset="0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+mj-lt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.apache.org/arrowstrata2" TargetMode="External"/><Relationship Id="rId4" Type="http://schemas.openxmlformats.org/officeDocument/2006/relationships/hyperlink" Target="http://s.apache.org/arrowstrata3" TargetMode="External"/><Relationship Id="rId5" Type="http://schemas.openxmlformats.org/officeDocument/2006/relationships/hyperlink" Target="http://s.apache.org/arrowstrata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.apache.org/arrowstrata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achearrowslackin.herokuapp.com/" TargetMode="External"/><Relationship Id="rId3" Type="http://schemas.openxmlformats.org/officeDocument/2006/relationships/hyperlink" Target="https://parquet-slack-invite.herokuapp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tiff"/><Relationship Id="rId1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2.emf"/><Relationship Id="rId8" Type="http://schemas.openxmlformats.org/officeDocument/2006/relationships/image" Target="../media/image11.tiff"/><Relationship Id="rId9" Type="http://schemas.openxmlformats.org/officeDocument/2006/relationships/image" Target="../media/image1.tiff"/><Relationship Id="rId10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718" y="2797758"/>
            <a:ext cx="6847609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future of column-oriented data processing with Arrow and Parquet</a:t>
            </a:r>
            <a:endParaRPr lang="en-US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52" y="521976"/>
            <a:ext cx="2118002" cy="211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90" y="227082"/>
            <a:ext cx="2707790" cy="2707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3077" y="3975094"/>
            <a:ext cx="618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Julien Le Dem,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Principal Architect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Dremio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, VP Apache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Parquet</a:t>
            </a:r>
          </a:p>
        </p:txBody>
      </p:sp>
    </p:spTree>
    <p:extLst>
      <p:ext uri="{BB962C8B-B14F-4D97-AF65-F5344CB8AC3E}">
        <p14:creationId xmlns:p14="http://schemas.microsoft.com/office/powerpoint/2010/main" val="2141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Parquet on disk columnar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Nested data structures</a:t>
            </a:r>
          </a:p>
          <a:p>
            <a:r>
              <a:rPr lang="en-US" dirty="0" smtClean="0"/>
              <a:t>Compact format: </a:t>
            </a:r>
          </a:p>
          <a:p>
            <a:pPr lvl="1"/>
            <a:r>
              <a:rPr lang="en-US" dirty="0" smtClean="0"/>
              <a:t>type aware encodings </a:t>
            </a:r>
          </a:p>
          <a:p>
            <a:pPr lvl="1"/>
            <a:r>
              <a:rPr lang="en-US" dirty="0" smtClean="0"/>
              <a:t>better compression</a:t>
            </a:r>
          </a:p>
          <a:p>
            <a:r>
              <a:rPr lang="en-US" dirty="0" smtClean="0"/>
              <a:t>Optimized I/O:</a:t>
            </a:r>
          </a:p>
          <a:p>
            <a:pPr lvl="1"/>
            <a:r>
              <a:rPr lang="en-US" dirty="0" smtClean="0"/>
              <a:t>Projection push down (column pruning)</a:t>
            </a:r>
          </a:p>
          <a:p>
            <a:pPr lvl="1"/>
            <a:r>
              <a:rPr lang="en-US" dirty="0" smtClean="0"/>
              <a:t>Predicate push down (filters based on stats)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only the data you need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9" y="1464243"/>
            <a:ext cx="6768662" cy="2802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69" y="950436"/>
            <a:ext cx="18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Columnar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8110" y="950436"/>
            <a:ext cx="18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06274" y="768621"/>
            <a:ext cx="185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Read only the data you need!</a:t>
            </a:r>
          </a:p>
        </p:txBody>
      </p:sp>
    </p:spTree>
    <p:extLst>
      <p:ext uri="{BB962C8B-B14F-4D97-AF65-F5344CB8AC3E}">
        <p14:creationId xmlns:p14="http://schemas.microsoft.com/office/powerpoint/2010/main" val="449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in memory columnar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Data Structures</a:t>
            </a:r>
          </a:p>
          <a:p>
            <a:r>
              <a:rPr lang="en-US" dirty="0" smtClean="0"/>
              <a:t>Maximize CPU throughput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SIMD</a:t>
            </a:r>
          </a:p>
          <a:p>
            <a:pPr lvl="1"/>
            <a:r>
              <a:rPr lang="en-US" dirty="0" smtClean="0"/>
              <a:t>cache locality</a:t>
            </a:r>
          </a:p>
          <a:p>
            <a:r>
              <a:rPr lang="en-US" dirty="0" smtClean="0"/>
              <a:t>Scatter/gather I/O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42" y="205979"/>
            <a:ext cx="8229600" cy="513352"/>
          </a:xfrm>
        </p:spPr>
        <p:txBody>
          <a:bodyPr/>
          <a:lstStyle/>
          <a:p>
            <a:r>
              <a:rPr lang="en-US" dirty="0" smtClean="0"/>
              <a:t>Focus on CPU Efficiency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111" y="1222974"/>
            <a:ext cx="1725851" cy="245803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94019" y="719331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Arrow</a:t>
            </a:r>
          </a:p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Memory Buffer</a:t>
            </a:r>
            <a:endParaRPr lang="en-US" sz="1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7892" y="959643"/>
            <a:ext cx="4610716" cy="3706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Cache Locality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Super-scalar &amp; vectorized operation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Minimal Structure Overhead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Constant value access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With minimal structure overhead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Operate directly on columnar </a:t>
            </a:r>
            <a:r>
              <a:rPr lang="en-US" sz="2000" dirty="0" smtClean="0"/>
              <a:t>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Messages, RPC &amp; 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Message Pattern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87925"/>
            <a:ext cx="5674659" cy="37066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Schema Negotiation</a:t>
            </a:r>
          </a:p>
          <a:p>
            <a:pPr lvl="1"/>
            <a:r>
              <a:rPr lang="en-US" dirty="0" smtClean="0"/>
              <a:t>Logical Description of structure</a:t>
            </a:r>
          </a:p>
          <a:p>
            <a:pPr lvl="1"/>
            <a:r>
              <a:rPr lang="en-US" dirty="0" smtClean="0"/>
              <a:t>Identification of dictionary encoded Nodes</a:t>
            </a:r>
          </a:p>
          <a:p>
            <a:r>
              <a:rPr lang="en-US" dirty="0" smtClean="0"/>
              <a:t>Dictionary Batch</a:t>
            </a:r>
          </a:p>
          <a:p>
            <a:pPr lvl="1"/>
            <a:r>
              <a:rPr lang="en-US" dirty="0" smtClean="0"/>
              <a:t>Dictionary ID, Values</a:t>
            </a:r>
          </a:p>
          <a:p>
            <a:r>
              <a:rPr lang="en-US" dirty="0" smtClean="0"/>
              <a:t>Record Batch</a:t>
            </a:r>
          </a:p>
          <a:p>
            <a:pPr lvl="1"/>
            <a:r>
              <a:rPr lang="en-US" dirty="0" smtClean="0"/>
              <a:t>Batches of records up to 64K</a:t>
            </a:r>
          </a:p>
          <a:p>
            <a:pPr lvl="1"/>
            <a:r>
              <a:rPr lang="en-US" dirty="0" smtClean="0"/>
              <a:t>Leaf nodes up to 2B values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9748" y="81407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Schema Negotiation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559747" y="1540769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Dictionary Batch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559747" y="2333553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559747" y="2891657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559745" y="344976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2" name="Left Brace 1"/>
          <p:cNvSpPr/>
          <p:nvPr/>
        </p:nvSpPr>
        <p:spPr>
          <a:xfrm>
            <a:off x="7137154" y="2333553"/>
            <a:ext cx="322729" cy="16743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12845" y="2803430"/>
            <a:ext cx="11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1..N Batches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2844" y="1540769"/>
            <a:ext cx="11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  <a:r>
              <a:rPr lang="en-US" dirty="0" smtClean="0"/>
              <a:t>..N Batches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7181296" y="1540769"/>
            <a:ext cx="322729" cy="558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Multi-system IPC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23" y="1273971"/>
            <a:ext cx="9144000" cy="3320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06" y="205979"/>
            <a:ext cx="26289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95" y="2542160"/>
            <a:ext cx="156293" cy="15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781" y="2540471"/>
            <a:ext cx="157982" cy="157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926" y="2540471"/>
            <a:ext cx="15798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059" y="4267028"/>
            <a:ext cx="157982" cy="157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07" y="1064593"/>
            <a:ext cx="15798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Spark Integration (SPARK-13534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Dictionary encoding (ARROW-542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Time related </a:t>
            </a:r>
            <a:r>
              <a:rPr lang="en-US" dirty="0"/>
              <a:t>types finalization (ARROW-617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Arrow REST API</a:t>
            </a:r>
            <a:endParaRPr lang="en-US" dirty="0" smtClean="0"/>
          </a:p>
          <a:p>
            <a:r>
              <a:rPr lang="en-US" dirty="0" smtClean="0"/>
              <a:t>Bindings:</a:t>
            </a:r>
          </a:p>
          <a:p>
            <a:pPr lvl="1"/>
            <a:r>
              <a:rPr lang="en-US" sz="3200" dirty="0" smtClean="0"/>
              <a:t> C, Ruby (ARROW-631)</a:t>
            </a:r>
          </a:p>
          <a:p>
            <a:pPr lvl="1"/>
            <a:r>
              <a:rPr lang="en-US" sz="3200" dirty="0" smtClean="0"/>
              <a:t> JavaScript </a:t>
            </a:r>
            <a:r>
              <a:rPr lang="en-US" sz="3200" dirty="0"/>
              <a:t>(ARROW-541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97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19331"/>
            <a:ext cx="81196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 err="1" smtClean="0"/>
              <a:t>PySpark</a:t>
            </a:r>
            <a:r>
              <a:rPr lang="en-US" sz="1600" dirty="0" smtClean="0"/>
              <a:t> Integration: </a:t>
            </a:r>
          </a:p>
          <a:p>
            <a:r>
              <a:rPr lang="en-US" sz="1600" dirty="0" smtClean="0"/>
              <a:t>	53x speedup (IBM spark work on SPARK-13534)</a:t>
            </a:r>
          </a:p>
          <a:p>
            <a:r>
              <a:rPr lang="en-US" sz="1600" dirty="0" smtClean="0"/>
              <a:t>	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://s.apache.org/arrowstrata1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- Streaming Arrow Performance</a:t>
            </a:r>
          </a:p>
          <a:p>
            <a:r>
              <a:rPr lang="en-US" sz="1600" dirty="0" smtClean="0"/>
              <a:t>	7.75GB/s data movement</a:t>
            </a:r>
          </a:p>
          <a:p>
            <a:r>
              <a:rPr lang="en-US" sz="1600" dirty="0" smtClean="0"/>
              <a:t>	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s.apache.org/arrowstrata2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- Arrow Parquet C++ Integration</a:t>
            </a:r>
          </a:p>
          <a:p>
            <a:r>
              <a:rPr lang="en-US" sz="1600" dirty="0"/>
              <a:t>	4GB/s </a:t>
            </a:r>
            <a:r>
              <a:rPr lang="en-US" sz="1600" dirty="0" smtClean="0"/>
              <a:t>reads</a:t>
            </a:r>
          </a:p>
          <a:p>
            <a:r>
              <a:rPr lang="en-US" sz="1600" dirty="0" smtClean="0"/>
              <a:t>	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s.apache.org/arrowstrata3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- Pandas Integration</a:t>
            </a:r>
          </a:p>
          <a:p>
            <a:r>
              <a:rPr lang="en-US" sz="1600" dirty="0" smtClean="0"/>
              <a:t>	9.71GB/s</a:t>
            </a:r>
          </a:p>
          <a:p>
            <a:r>
              <a:rPr lang="en-US" sz="1600" dirty="0" smtClean="0"/>
              <a:t>	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s.apache.org/arrowstrata4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65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8" y="194574"/>
            <a:ext cx="1921051" cy="12821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44262"/>
            <a:ext cx="7262648" cy="2550359"/>
          </a:xfrm>
        </p:spPr>
        <p:txBody>
          <a:bodyPr>
            <a:normAutofit/>
          </a:bodyPr>
          <a:lstStyle/>
          <a:p>
            <a:r>
              <a:rPr lang="en-US" dirty="0"/>
              <a:t>Architect at </a:t>
            </a:r>
            <a:r>
              <a:rPr lang="en-US" dirty="0" smtClean="0"/>
              <a:t>@</a:t>
            </a:r>
            <a:r>
              <a:rPr lang="en-US" dirty="0" err="1" smtClean="0"/>
              <a:t>DremioHQ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ormerly </a:t>
            </a:r>
            <a:r>
              <a:rPr lang="en-US" dirty="0"/>
              <a:t>Tech Lead at </a:t>
            </a:r>
            <a:r>
              <a:rPr lang="en-US" dirty="0" smtClean="0"/>
              <a:t>Twitter on Data Platforms.</a:t>
            </a:r>
            <a:endParaRPr lang="en-US" dirty="0"/>
          </a:p>
          <a:p>
            <a:r>
              <a:rPr lang="en-US" dirty="0" smtClean="0"/>
              <a:t>Creator of Parquet</a:t>
            </a:r>
          </a:p>
          <a:p>
            <a:r>
              <a:rPr lang="en-US" dirty="0" smtClean="0"/>
              <a:t>Apache member</a:t>
            </a:r>
          </a:p>
          <a:p>
            <a:r>
              <a:rPr lang="en-US" dirty="0" smtClean="0"/>
              <a:t>Apache PMCs: Arrow</a:t>
            </a:r>
            <a:r>
              <a:rPr lang="en-US" dirty="0"/>
              <a:t>, </a:t>
            </a:r>
            <a:r>
              <a:rPr lang="en-US" dirty="0" smtClean="0"/>
              <a:t>Kudu, Incubator</a:t>
            </a:r>
            <a:r>
              <a:rPr lang="en-US" dirty="0" smtClean="0"/>
              <a:t>, Pig, Parquet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3063" y="887961"/>
            <a:ext cx="6923985" cy="6306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Julien Le </a:t>
            </a:r>
            <a:r>
              <a:rPr lang="en-US" dirty="0" smtClean="0"/>
              <a:t>Dem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@J_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54" y="110359"/>
            <a:ext cx="2030467" cy="2030467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6551077" y="1099625"/>
            <a:ext cx="959548" cy="4044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mtClean="0"/>
              <a:t>Julien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287" y="959518"/>
            <a:ext cx="709203" cy="709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840" y="1937530"/>
            <a:ext cx="1690541" cy="5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the community</a:t>
            </a:r>
          </a:p>
          <a:p>
            <a:pPr lvl="1"/>
            <a:r>
              <a:rPr lang="en-US" dirty="0" smtClean="0"/>
              <a:t>dev@{</a:t>
            </a:r>
            <a:r>
              <a:rPr lang="en-US" dirty="0" err="1" smtClean="0"/>
              <a:t>arrow,parquet</a:t>
            </a:r>
            <a:r>
              <a:rPr lang="en-US" dirty="0" smtClean="0"/>
              <a:t>}.</a:t>
            </a:r>
            <a:r>
              <a:rPr lang="en-US" dirty="0" err="1" smtClean="0"/>
              <a:t>apache.org</a:t>
            </a:r>
            <a:endParaRPr lang="en-US" dirty="0" smtClean="0"/>
          </a:p>
          <a:p>
            <a:pPr lvl="1"/>
            <a:r>
              <a:rPr lang="en-US" dirty="0" smtClean="0"/>
              <a:t>Slack: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://apachearrowslackin.herokuapp.com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https://parquet-slack-</a:t>
            </a:r>
            <a:r>
              <a:rPr lang="en-US" dirty="0" err="1">
                <a:hlinkClick r:id="rId3"/>
              </a:rPr>
              <a:t>invite.herokuapp.com</a:t>
            </a:r>
            <a:r>
              <a:rPr lang="en-US" dirty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http://{</a:t>
            </a:r>
            <a:r>
              <a:rPr lang="en-US" dirty="0" err="1" smtClean="0"/>
              <a:t>arrow,parquet</a:t>
            </a:r>
            <a:r>
              <a:rPr lang="en-US" dirty="0" smtClean="0"/>
              <a:t>}.</a:t>
            </a:r>
            <a:r>
              <a:rPr lang="en-US" dirty="0" err="1" smtClean="0"/>
              <a:t>apache.org</a:t>
            </a:r>
            <a:endParaRPr lang="en-US" dirty="0" smtClean="0"/>
          </a:p>
          <a:p>
            <a:pPr lvl="1"/>
            <a:r>
              <a:rPr lang="en-US" dirty="0" smtClean="0"/>
              <a:t>Follow @Apache{</a:t>
            </a:r>
            <a:r>
              <a:rPr lang="en-US" dirty="0" err="1" smtClean="0"/>
              <a:t>Parquet,Arrow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Driven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/>
              <a:t>Interoperability and </a:t>
            </a:r>
            <a:r>
              <a:rPr lang="en-US" dirty="0" smtClean="0"/>
              <a:t>Ecosystem</a:t>
            </a:r>
          </a:p>
          <a:p>
            <a:r>
              <a:rPr lang="en-US" dirty="0" smtClean="0"/>
              <a:t>Benefits of Columnar representation</a:t>
            </a:r>
          </a:p>
          <a:p>
            <a:pPr lvl="1"/>
            <a:r>
              <a:rPr lang="en-US" dirty="0" smtClean="0"/>
              <a:t>On disk (Apache Parquet)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memory (Apache Arrow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 of columnar</a:t>
            </a:r>
          </a:p>
        </p:txBody>
      </p:sp>
    </p:spTree>
    <p:extLst>
      <p:ext uri="{BB962C8B-B14F-4D97-AF65-F5344CB8AC3E}">
        <p14:creationId xmlns:p14="http://schemas.microsoft.com/office/powerpoint/2010/main" val="7174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Driven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7925"/>
            <a:ext cx="8354291" cy="3706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Parquet: Common need for </a:t>
            </a:r>
            <a:r>
              <a:rPr lang="en-US" dirty="0" smtClean="0"/>
              <a:t>on disk columnar.</a:t>
            </a:r>
          </a:p>
          <a:p>
            <a:r>
              <a:rPr lang="en-US" dirty="0" smtClean="0"/>
              <a:t>Arrow: Common need for in memory columnar.</a:t>
            </a:r>
          </a:p>
          <a:p>
            <a:r>
              <a:rPr lang="en-US" dirty="0"/>
              <a:t>Arrow building on the success of Parquet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Share </a:t>
            </a:r>
            <a:r>
              <a:rPr lang="en-US" dirty="0"/>
              <a:t>the </a:t>
            </a: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Create an ecosystem</a:t>
            </a:r>
          </a:p>
          <a:p>
            <a:r>
              <a:rPr lang="en-US" dirty="0" smtClean="0"/>
              <a:t>Standard </a:t>
            </a:r>
            <a:r>
              <a:rPr lang="en-US" dirty="0"/>
              <a:t>from the </a:t>
            </a:r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Well-documented and cross language </a:t>
            </a:r>
            <a:r>
              <a:rPr lang="en-US" sz="2800" dirty="0" smtClean="0"/>
              <a:t>compatible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Designed to take advantage of </a:t>
            </a:r>
            <a:r>
              <a:rPr lang="en-US" sz="2800" dirty="0" smtClean="0"/>
              <a:t>the modern CPU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Embeddable </a:t>
            </a:r>
            <a:r>
              <a:rPr lang="en-US" sz="2800" dirty="0" smtClean="0"/>
              <a:t>in execution engines, storage layers, etc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Interoperable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0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576" y="1011170"/>
            <a:ext cx="310515" cy="581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23" y="1119953"/>
            <a:ext cx="310515" cy="581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54" y="2992155"/>
            <a:ext cx="1422294" cy="294268"/>
          </a:xfrm>
          <a:prstGeom prst="rect">
            <a:avLst/>
          </a:prstGeom>
        </p:spPr>
      </p:pic>
      <p:sp>
        <p:nvSpPr>
          <p:cNvPr id="199" name="Title 1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800" dirty="0" smtClean="0">
                <a:latin typeface="+mn-lt"/>
              </a:rPr>
              <a:t>Interoperability and Ecosystem</a:t>
            </a:r>
            <a:endParaRPr lang="en-US" sz="2800" dirty="0">
              <a:latin typeface="+mn-lt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457200" y="719331"/>
            <a:ext cx="354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Lato" charset="0"/>
                <a:ea typeface="Lato" charset="0"/>
                <a:cs typeface="Lato" charset="0"/>
              </a:rPr>
              <a:t>Before</a:t>
            </a:r>
            <a:endParaRPr lang="en-US" u="sng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143501" y="719331"/>
            <a:ext cx="354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Lato" charset="0"/>
                <a:ea typeface="Lato" charset="0"/>
                <a:cs typeface="Lato" charset="0"/>
              </a:rPr>
              <a:t>With Arrow</a:t>
            </a:r>
            <a:endParaRPr lang="en-US" u="sng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8190" y="3779584"/>
            <a:ext cx="4458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Each system has its own internal memory format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70-80% CPU wasted on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marshalling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Duplication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and unnecessary conversions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629874" y="3796996"/>
            <a:ext cx="435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All systems utilize the same memory format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No overhead for cross-system communication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Shared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functionality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(Parquet-to-Arrow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reader)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1252201"/>
            <a:ext cx="354330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252201"/>
            <a:ext cx="3543299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6" y="2479039"/>
            <a:ext cx="492797" cy="492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317" y="2890946"/>
            <a:ext cx="514218" cy="377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317" y="2453332"/>
            <a:ext cx="492797" cy="492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7508" y="2890946"/>
            <a:ext cx="514218" cy="377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508" y="1966572"/>
            <a:ext cx="342907" cy="34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65999" r="152"/>
          <a:stretch/>
        </p:blipFill>
        <p:spPr>
          <a:xfrm>
            <a:off x="3614765" y="2668102"/>
            <a:ext cx="469589" cy="355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l="65999" r="152"/>
          <a:stretch/>
        </p:blipFill>
        <p:spPr>
          <a:xfrm>
            <a:off x="8175323" y="2699563"/>
            <a:ext cx="469589" cy="3557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17" y="3008081"/>
            <a:ext cx="1422294" cy="29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99" y="1229435"/>
            <a:ext cx="504448" cy="2683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3500" y="1183847"/>
            <a:ext cx="504448" cy="268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9586" y="810971"/>
            <a:ext cx="591680" cy="418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3119" y="833737"/>
            <a:ext cx="591680" cy="418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9874" y="3433954"/>
            <a:ext cx="401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High Performance Sharing &amp; Interchange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912" y="3430859"/>
            <a:ext cx="2613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</a:t>
            </a:r>
            <a:r>
              <a:rPr lang="en-US" dirty="0" smtClean="0"/>
              <a:t>Interoperability cost: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Columnar formats</a:t>
            </a:r>
            <a:endParaRPr lang="en-US" dirty="0"/>
          </a:p>
        </p:txBody>
      </p:sp>
      <p:pic>
        <p:nvPicPr>
          <p:cNvPr id="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6628" y="825393"/>
            <a:ext cx="1102121" cy="3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82"/>
          <p:cNvSpPr/>
          <p:nvPr/>
        </p:nvSpPr>
        <p:spPr>
          <a:xfrm>
            <a:off x="7840717" y="4075717"/>
            <a:ext cx="121394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EmrgencyKittens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Columnar layout</a:t>
            </a:r>
            <a:endParaRPr lang="en-US" dirty="0"/>
          </a:p>
        </p:txBody>
      </p:sp>
      <p:sp>
        <p:nvSpPr>
          <p:cNvPr id="9" name="Shape 87"/>
          <p:cNvSpPr/>
          <p:nvPr/>
        </p:nvSpPr>
        <p:spPr>
          <a:xfrm>
            <a:off x="943895" y="1224186"/>
            <a:ext cx="915315" cy="3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7959">
              <a:defRPr sz="1800"/>
            </a:pPr>
            <a:r>
              <a:rPr sz="1160">
                <a:latin typeface="Helvetica Neue Light"/>
                <a:ea typeface="Helvetica Neue Light"/>
                <a:cs typeface="Helvetica Neue Light"/>
                <a:sym typeface="Helvetica Neue Light"/>
              </a:rPr>
              <a:t>Logical table</a:t>
            </a:r>
          </a:p>
          <a:p>
            <a:pPr defTabSz="287959">
              <a:defRPr sz="1800"/>
            </a:pPr>
            <a:r>
              <a:rPr sz="1160">
                <a:latin typeface="Helvetica Neue Light"/>
                <a:ea typeface="Helvetica Neue Light"/>
                <a:cs typeface="Helvetica Neue Light"/>
                <a:sym typeface="Helvetica Neue Light"/>
              </a:rPr>
              <a:t>representation</a:t>
            </a:r>
          </a:p>
        </p:txBody>
      </p:sp>
      <p:sp>
        <p:nvSpPr>
          <p:cNvPr id="10" name="Shape 88"/>
          <p:cNvSpPr/>
          <p:nvPr/>
        </p:nvSpPr>
        <p:spPr>
          <a:xfrm>
            <a:off x="3293678" y="1511099"/>
            <a:ext cx="714939" cy="17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546100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160"/>
              <a:t>Row layout</a:t>
            </a:r>
          </a:p>
        </p:txBody>
      </p:sp>
      <p:sp>
        <p:nvSpPr>
          <p:cNvPr id="11" name="Shape 89"/>
          <p:cNvSpPr/>
          <p:nvPr/>
        </p:nvSpPr>
        <p:spPr>
          <a:xfrm>
            <a:off x="3260637" y="2263754"/>
            <a:ext cx="920124" cy="17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546100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160"/>
              <a:t>Column layout</a:t>
            </a:r>
          </a:p>
        </p:txBody>
      </p:sp>
      <p:pic>
        <p:nvPicPr>
          <p:cNvPr id="1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620" y="1689609"/>
            <a:ext cx="1040312" cy="1417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3618" y="1757080"/>
            <a:ext cx="4612199" cy="35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3618" y="2504947"/>
            <a:ext cx="4612199" cy="957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3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Disk and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925"/>
            <a:ext cx="8437418" cy="37066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trade offs</a:t>
            </a:r>
          </a:p>
          <a:p>
            <a:pPr lvl="1"/>
            <a:r>
              <a:rPr lang="en-US" dirty="0" smtClean="0"/>
              <a:t>On disk: Storage. </a:t>
            </a:r>
          </a:p>
          <a:p>
            <a:pPr lvl="2"/>
            <a:r>
              <a:rPr lang="en-US" dirty="0" smtClean="0"/>
              <a:t>Accessed by multiple queries.</a:t>
            </a:r>
          </a:p>
          <a:p>
            <a:pPr lvl="2"/>
            <a:r>
              <a:rPr lang="en-US" dirty="0" smtClean="0"/>
              <a:t>Priority to I/O reduction (but still needs good CPU throughput).</a:t>
            </a:r>
          </a:p>
          <a:p>
            <a:pPr lvl="2"/>
            <a:r>
              <a:rPr lang="en-US" dirty="0" smtClean="0"/>
              <a:t>Mostly Streaming access.</a:t>
            </a:r>
          </a:p>
          <a:p>
            <a:pPr lvl="1"/>
            <a:r>
              <a:rPr lang="en-US" dirty="0" smtClean="0"/>
              <a:t>In memory: Transient.</a:t>
            </a:r>
          </a:p>
          <a:p>
            <a:pPr lvl="2"/>
            <a:r>
              <a:rPr lang="en-US" dirty="0" smtClean="0"/>
              <a:t>Specific to one query execution.</a:t>
            </a:r>
          </a:p>
          <a:p>
            <a:pPr lvl="2"/>
            <a:r>
              <a:rPr lang="en-US" dirty="0" smtClean="0"/>
              <a:t>Priority to CPU throughput (but still needs good I/O).</a:t>
            </a:r>
          </a:p>
          <a:p>
            <a:pPr lvl="2"/>
            <a:r>
              <a:rPr lang="en-US" dirty="0" smtClean="0"/>
              <a:t>Streaming and Random access.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remio Theme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1C69CF"/>
      </a:accent1>
      <a:accent2>
        <a:srgbClr val="358BF3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86305</TotalTime>
  <Words>511</Words>
  <Application>Microsoft Macintosh PowerPoint</Application>
  <PresentationFormat>On-screen Show (16:9)</PresentationFormat>
  <Paragraphs>140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calibri light</vt:lpstr>
      <vt:lpstr>Helvetica Neue Light</vt:lpstr>
      <vt:lpstr>Lato</vt:lpstr>
      <vt:lpstr>Lato Regular</vt:lpstr>
      <vt:lpstr>Tahoma</vt:lpstr>
      <vt:lpstr>Arial</vt:lpstr>
      <vt:lpstr>Office Theme</vt:lpstr>
      <vt:lpstr>PowerPoint Presentation</vt:lpstr>
      <vt:lpstr>PowerPoint Presentation</vt:lpstr>
      <vt:lpstr>Agenda</vt:lpstr>
      <vt:lpstr>Community Driven Standard</vt:lpstr>
      <vt:lpstr>Arrow goals</vt:lpstr>
      <vt:lpstr>Interoperability and Ecosystem</vt:lpstr>
      <vt:lpstr>Benefits of Columnar formats</vt:lpstr>
      <vt:lpstr>Columnar layout</vt:lpstr>
      <vt:lpstr>On Disk and in Memory</vt:lpstr>
      <vt:lpstr>Parquet on disk columnar format</vt:lpstr>
      <vt:lpstr>Access only the data you need</vt:lpstr>
      <vt:lpstr>Arrow in memory columnar format</vt:lpstr>
      <vt:lpstr>Focus on CPU Efficiency</vt:lpstr>
      <vt:lpstr>Arrow Messages, RPC &amp; IPC</vt:lpstr>
      <vt:lpstr>Common Message Pattern</vt:lpstr>
      <vt:lpstr>Multi-system IPC</vt:lpstr>
      <vt:lpstr>Summary and Future</vt:lpstr>
      <vt:lpstr>Current activity:</vt:lpstr>
      <vt:lpstr>Some results</vt:lpstr>
      <vt:lpstr>Get Involved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Julien Le Dem</cp:lastModifiedBy>
  <cp:revision>1375</cp:revision>
  <cp:lastPrinted>2016-06-02T15:48:51Z</cp:lastPrinted>
  <dcterms:created xsi:type="dcterms:W3CDTF">2010-04-12T23:12:02Z</dcterms:created>
  <dcterms:modified xsi:type="dcterms:W3CDTF">2017-03-29T23:00:47Z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